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31"/>
  </p:notesMasterIdLst>
  <p:sldIdLst>
    <p:sldId id="256" r:id="rId2"/>
    <p:sldId id="292" r:id="rId3"/>
    <p:sldId id="257" r:id="rId4"/>
    <p:sldId id="293" r:id="rId5"/>
    <p:sldId id="294" r:id="rId6"/>
    <p:sldId id="295" r:id="rId7"/>
    <p:sldId id="296" r:id="rId8"/>
    <p:sldId id="297" r:id="rId9"/>
    <p:sldId id="298" r:id="rId10"/>
    <p:sldId id="284" r:id="rId11"/>
    <p:sldId id="285" r:id="rId12"/>
    <p:sldId id="286" r:id="rId13"/>
    <p:sldId id="287" r:id="rId14"/>
    <p:sldId id="288" r:id="rId15"/>
    <p:sldId id="289" r:id="rId16"/>
    <p:sldId id="290" r:id="rId17"/>
    <p:sldId id="291" r:id="rId18"/>
    <p:sldId id="259" r:id="rId19"/>
    <p:sldId id="262" r:id="rId20"/>
    <p:sldId id="263" r:id="rId21"/>
    <p:sldId id="265" r:id="rId22"/>
    <p:sldId id="261" r:id="rId23"/>
    <p:sldId id="277" r:id="rId24"/>
    <p:sldId id="278" r:id="rId25"/>
    <p:sldId id="279" r:id="rId26"/>
    <p:sldId id="280" r:id="rId27"/>
    <p:sldId id="281" r:id="rId28"/>
    <p:sldId id="299" r:id="rId29"/>
    <p:sldId id="282" r:id="rId30"/>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71" autoAdjust="0"/>
  </p:normalViewPr>
  <p:slideViewPr>
    <p:cSldViewPr>
      <p:cViewPr varScale="1">
        <p:scale>
          <a:sx n="70" d="100"/>
          <a:sy n="70" d="100"/>
        </p:scale>
        <p:origin x="-1386" y="-90"/>
      </p:cViewPr>
      <p:guideLst>
        <p:guide orient="horz" pos="2160"/>
        <p:guide pos="2880"/>
      </p:guideLst>
    </p:cSldViewPr>
  </p:slideViewPr>
  <p:outlineViewPr>
    <p:cViewPr>
      <p:scale>
        <a:sx n="33" d="100"/>
        <a:sy n="33" d="100"/>
      </p:scale>
      <p:origin x="0" y="16446"/>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99D9EB0-386D-4571-B28D-8932966A035D}" type="datetimeFigureOut">
              <a:rPr lang="pt-BR" smtClean="0"/>
              <a:t>04/05/2011</a:t>
            </a:fld>
            <a:endParaRPr lang="pt-BR"/>
          </a:p>
        </p:txBody>
      </p:sp>
      <p:sp>
        <p:nvSpPr>
          <p:cNvPr id="4" name="Espaço Reservado para Imagem de Slide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6" name="Espaço Reservado para Rodapé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25D82F7-83DB-47EE-A0AD-C73BE817ED37}" type="slidenum">
              <a:rPr lang="pt-BR" smtClean="0"/>
              <a:t>‹nº›</a:t>
            </a:fld>
            <a:endParaRPr lang="pt-BR"/>
          </a:p>
        </p:txBody>
      </p:sp>
    </p:spTree>
    <p:extLst>
      <p:ext uri="{BB962C8B-B14F-4D97-AF65-F5344CB8AC3E}">
        <p14:creationId xmlns:p14="http://schemas.microsoft.com/office/powerpoint/2010/main" val="14162254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6B25A56-FA56-4D1B-98D1-4F02EB930DA1}" type="slidenum">
              <a:rPr lang="pt-BR"/>
              <a:pPr/>
              <a:t>2</a:t>
            </a:fld>
            <a:endParaRPr lang="pt-BR"/>
          </a:p>
        </p:txBody>
      </p:sp>
      <p:sp>
        <p:nvSpPr>
          <p:cNvPr id="11266" name="Rectangle 2"/>
          <p:cNvSpPr>
            <a:spLocks noGrp="1" noRot="1" noChangeAspect="1" noChangeArrowheads="1" noTextEdit="1"/>
          </p:cNvSpPr>
          <p:nvPr>
            <p:ph type="sldImg"/>
          </p:nvPr>
        </p:nvSpPr>
        <p:spPr>
          <a:ln/>
        </p:spPr>
      </p:sp>
      <p:sp>
        <p:nvSpPr>
          <p:cNvPr id="11267" name="Rectangle 3"/>
          <p:cNvSpPr>
            <a:spLocks noGrp="1" noChangeArrowheads="1"/>
          </p:cNvSpPr>
          <p:nvPr>
            <p:ph type="body" idx="1"/>
          </p:nvPr>
        </p:nvSpPr>
        <p:spPr/>
        <p:txBody>
          <a:bodyPr/>
          <a:lstStyle/>
          <a:p>
            <a:r>
              <a:rPr lang="pt-BR"/>
              <a:t>o que comumente se </a:t>
            </a:r>
          </a:p>
          <a:p>
            <a:r>
              <a:rPr lang="pt-BR"/>
              <a:t>traduz em um bom planejamento. </a:t>
            </a:r>
          </a:p>
          <a:p>
            <a:r>
              <a:rPr lang="pt-BR"/>
              <a:t>Centro de Referência em Inteligência Empresarial </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10"/>
          </p:nvPr>
        </p:nvSpPr>
        <p:spPr/>
        <p:txBody>
          <a:bodyPr/>
          <a:lstStyle/>
          <a:p>
            <a:fld id="{893267BC-C41F-45B9-A926-8815D1BBDF8E}" type="slidenum">
              <a:rPr lang="pt-BR" smtClean="0"/>
              <a:t>9</a:t>
            </a:fld>
            <a:endParaRPr lang="pt-BR"/>
          </a:p>
        </p:txBody>
      </p:sp>
    </p:spTree>
    <p:extLst>
      <p:ext uri="{BB962C8B-B14F-4D97-AF65-F5344CB8AC3E}">
        <p14:creationId xmlns:p14="http://schemas.microsoft.com/office/powerpoint/2010/main" val="31189629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E9E5ED8-5B42-492F-BC32-94F6205A5656}" type="slidenum">
              <a:rPr lang="pt-BR"/>
              <a:pPr/>
              <a:t>28</a:t>
            </a:fld>
            <a:endParaRPr lang="pt-BR"/>
          </a:p>
        </p:txBody>
      </p:sp>
      <p:sp>
        <p:nvSpPr>
          <p:cNvPr id="7170" name="Rectangle 2"/>
          <p:cNvSpPr>
            <a:spLocks noGrp="1" noRot="1" noChangeAspect="1" noChangeArrowheads="1" noTextEdit="1"/>
          </p:cNvSpPr>
          <p:nvPr>
            <p:ph type="sldImg"/>
          </p:nvPr>
        </p:nvSpPr>
        <p:spPr>
          <a:ln/>
        </p:spPr>
      </p:sp>
      <p:sp>
        <p:nvSpPr>
          <p:cNvPr id="7171" name="Rectangle 3"/>
          <p:cNvSpPr>
            <a:spLocks noGrp="1" noChangeArrowheads="1"/>
          </p:cNvSpPr>
          <p:nvPr>
            <p:ph type="body" idx="1"/>
          </p:nvPr>
        </p:nvSpPr>
        <p:spPr/>
        <p:txBody>
          <a:bodyPr/>
          <a:lstStyle/>
          <a:p>
            <a:endParaRPr lang="pt-B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sp>
        <p:nvSpPr>
          <p:cNvPr id="10" name="Triângulo retângulo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ítulo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pt-BR" smtClean="0"/>
              <a:t>Clique para editar o título mestre</a:t>
            </a:r>
            <a:endParaRPr kumimoji="0" lang="en-US"/>
          </a:p>
        </p:txBody>
      </p:sp>
      <p:sp>
        <p:nvSpPr>
          <p:cNvPr id="17" name="Subtítulo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pt-BR" smtClean="0"/>
              <a:t>Clique para editar o estilo do subtítulo mestre</a:t>
            </a:r>
            <a:endParaRPr kumimoji="0" lang="en-US"/>
          </a:p>
        </p:txBody>
      </p:sp>
      <p:grpSp>
        <p:nvGrpSpPr>
          <p:cNvPr id="2" name="Grupo 1"/>
          <p:cNvGrpSpPr/>
          <p:nvPr/>
        </p:nvGrpSpPr>
        <p:grpSpPr>
          <a:xfrm>
            <a:off x="-3765" y="4953000"/>
            <a:ext cx="9147765" cy="1912088"/>
            <a:chOff x="-3765" y="4832896"/>
            <a:chExt cx="9147765" cy="2032192"/>
          </a:xfrm>
        </p:grpSpPr>
        <p:sp>
          <p:nvSpPr>
            <p:cNvPr id="7" name="Forma livre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orma livre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orma livre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Conector reto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Espaço Reservado para Data 29"/>
          <p:cNvSpPr>
            <a:spLocks noGrp="1"/>
          </p:cNvSpPr>
          <p:nvPr>
            <p:ph type="dt" sz="half" idx="10"/>
          </p:nvPr>
        </p:nvSpPr>
        <p:spPr/>
        <p:txBody>
          <a:bodyPr/>
          <a:lstStyle>
            <a:lvl1pPr>
              <a:defRPr>
                <a:solidFill>
                  <a:srgbClr val="FFFFFF"/>
                </a:solidFill>
              </a:defRPr>
            </a:lvl1pPr>
            <a:extLst/>
          </a:lstStyle>
          <a:p>
            <a:fld id="{48AE8A37-D29B-467F-B262-08C0589C0E66}" type="datetimeFigureOut">
              <a:rPr lang="pt-BR" smtClean="0"/>
              <a:t>04/05/2011</a:t>
            </a:fld>
            <a:endParaRPr lang="pt-BR"/>
          </a:p>
        </p:txBody>
      </p:sp>
      <p:sp>
        <p:nvSpPr>
          <p:cNvPr id="19" name="Espaço Reservado para Rodapé 18"/>
          <p:cNvSpPr>
            <a:spLocks noGrp="1"/>
          </p:cNvSpPr>
          <p:nvPr>
            <p:ph type="ftr" sz="quarter" idx="11"/>
          </p:nvPr>
        </p:nvSpPr>
        <p:spPr/>
        <p:txBody>
          <a:bodyPr/>
          <a:lstStyle>
            <a:lvl1pPr>
              <a:defRPr>
                <a:solidFill>
                  <a:schemeClr val="accent1">
                    <a:tint val="20000"/>
                  </a:schemeClr>
                </a:solidFill>
              </a:defRPr>
            </a:lvl1pPr>
            <a:extLst/>
          </a:lstStyle>
          <a:p>
            <a:endParaRPr lang="pt-BR"/>
          </a:p>
        </p:txBody>
      </p:sp>
      <p:sp>
        <p:nvSpPr>
          <p:cNvPr id="27" name="Espaço Reservado para Número de Slide 26"/>
          <p:cNvSpPr>
            <a:spLocks noGrp="1"/>
          </p:cNvSpPr>
          <p:nvPr>
            <p:ph type="sldNum" sz="quarter" idx="12"/>
          </p:nvPr>
        </p:nvSpPr>
        <p:spPr/>
        <p:txBody>
          <a:bodyPr/>
          <a:lstStyle>
            <a:lvl1pPr>
              <a:defRPr>
                <a:solidFill>
                  <a:srgbClr val="FFFFFF"/>
                </a:solidFill>
              </a:defRPr>
            </a:lvl1pPr>
            <a:extLst/>
          </a:lstStyle>
          <a:p>
            <a:fld id="{135496E5-C900-4385-A10B-1A68FB657B21}" type="slidenum">
              <a:rPr lang="pt-BR" smtClean="0"/>
              <a:t>‹nº›</a:t>
            </a:fld>
            <a:endParaRPr lang="pt-B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extLst/>
          </a:lstStyle>
          <a:p>
            <a:r>
              <a:rPr kumimoji="0" lang="pt-BR" smtClean="0"/>
              <a:t>Clique para editar o título mestre</a:t>
            </a:r>
            <a:endParaRPr kumimoji="0" lang="en-US"/>
          </a:p>
        </p:txBody>
      </p:sp>
      <p:sp>
        <p:nvSpPr>
          <p:cNvPr id="3" name="Espaço Reservado para Texto Vertical 2"/>
          <p:cNvSpPr>
            <a:spLocks noGrp="1"/>
          </p:cNvSpPr>
          <p:nvPr>
            <p:ph type="body" orient="vert" idx="1"/>
          </p:nvPr>
        </p:nvSpPr>
        <p:spPr>
          <a:xfrm>
            <a:off x="457200" y="1481329"/>
            <a:ext cx="8229600" cy="4386071"/>
          </a:xfrm>
        </p:spPr>
        <p:txBody>
          <a:bodyPr vert="eaVert"/>
          <a:lstStyle>
            <a:extLst/>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p:txBody>
          <a:bodyPr/>
          <a:lstStyle>
            <a:extLst/>
          </a:lstStyle>
          <a:p>
            <a:fld id="{48AE8A37-D29B-467F-B262-08C0589C0E66}" type="datetimeFigureOut">
              <a:rPr lang="pt-BR" smtClean="0"/>
              <a:t>04/05/2011</a:t>
            </a:fld>
            <a:endParaRPr lang="pt-BR"/>
          </a:p>
        </p:txBody>
      </p:sp>
      <p:sp>
        <p:nvSpPr>
          <p:cNvPr id="5" name="Espaço Reservado para Rodapé 4"/>
          <p:cNvSpPr>
            <a:spLocks noGrp="1"/>
          </p:cNvSpPr>
          <p:nvPr>
            <p:ph type="ftr" sz="quarter" idx="11"/>
          </p:nvPr>
        </p:nvSpPr>
        <p:spPr/>
        <p:txBody>
          <a:bodyPr/>
          <a:lstStyle>
            <a:extLst/>
          </a:lstStyle>
          <a:p>
            <a:endParaRPr lang="pt-BR"/>
          </a:p>
        </p:txBody>
      </p:sp>
      <p:sp>
        <p:nvSpPr>
          <p:cNvPr id="6" name="Espaço Reservado para Número de Slide 5"/>
          <p:cNvSpPr>
            <a:spLocks noGrp="1"/>
          </p:cNvSpPr>
          <p:nvPr>
            <p:ph type="sldNum" sz="quarter" idx="12"/>
          </p:nvPr>
        </p:nvSpPr>
        <p:spPr/>
        <p:txBody>
          <a:bodyPr/>
          <a:lstStyle>
            <a:extLst/>
          </a:lstStyle>
          <a:p>
            <a:fld id="{135496E5-C900-4385-A10B-1A68FB657B21}" type="slidenum">
              <a:rPr lang="pt-BR" smtClean="0"/>
              <a:t>‹nº›</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844013" y="274640"/>
            <a:ext cx="1777470" cy="5592761"/>
          </a:xfrm>
        </p:spPr>
        <p:txBody>
          <a:bodyPr vert="eaVert"/>
          <a:lstStyle>
            <a:extLst/>
          </a:lstStyle>
          <a:p>
            <a:r>
              <a:rPr kumimoji="0" lang="pt-BR" smtClean="0"/>
              <a:t>Clique para editar o título mestre</a:t>
            </a:r>
            <a:endParaRPr kumimoji="0" lang="en-US"/>
          </a:p>
        </p:txBody>
      </p:sp>
      <p:sp>
        <p:nvSpPr>
          <p:cNvPr id="3" name="Espaço Reservado para Texto Vertical 2"/>
          <p:cNvSpPr>
            <a:spLocks noGrp="1"/>
          </p:cNvSpPr>
          <p:nvPr>
            <p:ph type="body" orient="vert" idx="1"/>
          </p:nvPr>
        </p:nvSpPr>
        <p:spPr>
          <a:xfrm>
            <a:off x="457200" y="274641"/>
            <a:ext cx="6324600" cy="5592760"/>
          </a:xfrm>
        </p:spPr>
        <p:txBody>
          <a:bodyPr vert="eaVert"/>
          <a:lstStyle>
            <a:extLst/>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p:txBody>
          <a:bodyPr/>
          <a:lstStyle>
            <a:extLst/>
          </a:lstStyle>
          <a:p>
            <a:fld id="{48AE8A37-D29B-467F-B262-08C0589C0E66}" type="datetimeFigureOut">
              <a:rPr lang="pt-BR" smtClean="0"/>
              <a:t>04/05/2011</a:t>
            </a:fld>
            <a:endParaRPr lang="pt-BR"/>
          </a:p>
        </p:txBody>
      </p:sp>
      <p:sp>
        <p:nvSpPr>
          <p:cNvPr id="5" name="Espaço Reservado para Rodapé 4"/>
          <p:cNvSpPr>
            <a:spLocks noGrp="1"/>
          </p:cNvSpPr>
          <p:nvPr>
            <p:ph type="ftr" sz="quarter" idx="11"/>
          </p:nvPr>
        </p:nvSpPr>
        <p:spPr/>
        <p:txBody>
          <a:bodyPr/>
          <a:lstStyle>
            <a:extLst/>
          </a:lstStyle>
          <a:p>
            <a:endParaRPr lang="pt-BR"/>
          </a:p>
        </p:txBody>
      </p:sp>
      <p:sp>
        <p:nvSpPr>
          <p:cNvPr id="6" name="Espaço Reservado para Número de Slide 5"/>
          <p:cNvSpPr>
            <a:spLocks noGrp="1"/>
          </p:cNvSpPr>
          <p:nvPr>
            <p:ph type="sldNum" sz="quarter" idx="12"/>
          </p:nvPr>
        </p:nvSpPr>
        <p:spPr/>
        <p:txBody>
          <a:bodyPr/>
          <a:lstStyle>
            <a:extLst/>
          </a:lstStyle>
          <a:p>
            <a:fld id="{135496E5-C900-4385-A10B-1A68FB657B21}" type="slidenum">
              <a:rPr lang="pt-BR" smtClean="0"/>
              <a:t>‹nº›</a:t>
            </a:fld>
            <a:endParaRPr lang="pt-B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3" name="Espaço Reservado para Conteúdo 2"/>
          <p:cNvSpPr>
            <a:spLocks noGrp="1"/>
          </p:cNvSpPr>
          <p:nvPr>
            <p:ph idx="1"/>
          </p:nvPr>
        </p:nvSpPr>
        <p:spPr/>
        <p:txBody>
          <a:bodyPr/>
          <a:lstStyle>
            <a:extLst/>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p:txBody>
          <a:bodyPr/>
          <a:lstStyle>
            <a:extLst/>
          </a:lstStyle>
          <a:p>
            <a:fld id="{48AE8A37-D29B-467F-B262-08C0589C0E66}" type="datetimeFigureOut">
              <a:rPr lang="pt-BR" smtClean="0"/>
              <a:t>04/05/2011</a:t>
            </a:fld>
            <a:endParaRPr lang="pt-BR"/>
          </a:p>
        </p:txBody>
      </p:sp>
      <p:sp>
        <p:nvSpPr>
          <p:cNvPr id="5" name="Espaço Reservado para Rodapé 4"/>
          <p:cNvSpPr>
            <a:spLocks noGrp="1"/>
          </p:cNvSpPr>
          <p:nvPr>
            <p:ph type="ftr" sz="quarter" idx="11"/>
          </p:nvPr>
        </p:nvSpPr>
        <p:spPr/>
        <p:txBody>
          <a:bodyPr/>
          <a:lstStyle>
            <a:extLst/>
          </a:lstStyle>
          <a:p>
            <a:endParaRPr lang="pt-BR"/>
          </a:p>
        </p:txBody>
      </p:sp>
      <p:sp>
        <p:nvSpPr>
          <p:cNvPr id="6" name="Espaço Reservado para Número de Slide 5"/>
          <p:cNvSpPr>
            <a:spLocks noGrp="1"/>
          </p:cNvSpPr>
          <p:nvPr>
            <p:ph type="sldNum" sz="quarter" idx="12"/>
          </p:nvPr>
        </p:nvSpPr>
        <p:spPr/>
        <p:txBody>
          <a:bodyPr/>
          <a:lstStyle>
            <a:extLst/>
          </a:lstStyle>
          <a:p>
            <a:fld id="{135496E5-C900-4385-A10B-1A68FB657B21}" type="slidenum">
              <a:rPr lang="pt-BR" smtClean="0"/>
              <a:t>‹nº›</a:t>
            </a:fld>
            <a:endParaRPr lang="pt-BR"/>
          </a:p>
        </p:txBody>
      </p:sp>
      <p:sp>
        <p:nvSpPr>
          <p:cNvPr id="7" name="Título 6"/>
          <p:cNvSpPr>
            <a:spLocks noGrp="1"/>
          </p:cNvSpPr>
          <p:nvPr>
            <p:ph type="title"/>
          </p:nvPr>
        </p:nvSpPr>
        <p:spPr/>
        <p:txBody>
          <a:bodyPr rtlCol="0"/>
          <a:lstStyle>
            <a:extLst/>
          </a:lstStyle>
          <a:p>
            <a:r>
              <a:rPr kumimoji="0" lang="pt-BR" smtClean="0"/>
              <a:t>Clique para editar o título mestre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bg>
      <p:bgRef idx="1002">
        <a:schemeClr val="bg1"/>
      </p:bgRef>
    </p:bg>
    <p:spTree>
      <p:nvGrpSpPr>
        <p:cNvPr id="1" name=""/>
        <p:cNvGrpSpPr/>
        <p:nvPr/>
      </p:nvGrpSpPr>
      <p:grpSpPr>
        <a:xfrm>
          <a:off x="0" y="0"/>
          <a:ext cx="0" cy="0"/>
          <a:chOff x="0" y="0"/>
          <a:chExt cx="0" cy="0"/>
        </a:xfrm>
      </p:grpSpPr>
      <p:sp>
        <p:nvSpPr>
          <p:cNvPr id="2" name="Título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pt-BR" smtClean="0"/>
              <a:t>Clique para editar o título mestre</a:t>
            </a:r>
            <a:endParaRPr kumimoji="0" lang="en-US"/>
          </a:p>
        </p:txBody>
      </p:sp>
      <p:sp>
        <p:nvSpPr>
          <p:cNvPr id="3" name="Espaço Reservado para Texto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pt-BR" smtClean="0"/>
              <a:t>Clique para editar o texto mestre</a:t>
            </a:r>
          </a:p>
        </p:txBody>
      </p:sp>
      <p:sp>
        <p:nvSpPr>
          <p:cNvPr id="4" name="Espaço Reservado para Data 3"/>
          <p:cNvSpPr>
            <a:spLocks noGrp="1"/>
          </p:cNvSpPr>
          <p:nvPr>
            <p:ph type="dt" sz="half" idx="10"/>
          </p:nvPr>
        </p:nvSpPr>
        <p:spPr/>
        <p:txBody>
          <a:bodyPr/>
          <a:lstStyle>
            <a:extLst/>
          </a:lstStyle>
          <a:p>
            <a:fld id="{48AE8A37-D29B-467F-B262-08C0589C0E66}" type="datetimeFigureOut">
              <a:rPr lang="pt-BR" smtClean="0"/>
              <a:t>04/05/2011</a:t>
            </a:fld>
            <a:endParaRPr lang="pt-BR"/>
          </a:p>
        </p:txBody>
      </p:sp>
      <p:sp>
        <p:nvSpPr>
          <p:cNvPr id="5" name="Espaço Reservado para Rodapé 4"/>
          <p:cNvSpPr>
            <a:spLocks noGrp="1"/>
          </p:cNvSpPr>
          <p:nvPr>
            <p:ph type="ftr" sz="quarter" idx="11"/>
          </p:nvPr>
        </p:nvSpPr>
        <p:spPr/>
        <p:txBody>
          <a:bodyPr/>
          <a:lstStyle>
            <a:extLst/>
          </a:lstStyle>
          <a:p>
            <a:endParaRPr lang="pt-BR"/>
          </a:p>
        </p:txBody>
      </p:sp>
      <p:sp>
        <p:nvSpPr>
          <p:cNvPr id="6" name="Espaço Reservado para Número de Slide 5"/>
          <p:cNvSpPr>
            <a:spLocks noGrp="1"/>
          </p:cNvSpPr>
          <p:nvPr>
            <p:ph type="sldNum" sz="quarter" idx="12"/>
          </p:nvPr>
        </p:nvSpPr>
        <p:spPr/>
        <p:txBody>
          <a:bodyPr/>
          <a:lstStyle>
            <a:extLst/>
          </a:lstStyle>
          <a:p>
            <a:fld id="{135496E5-C900-4385-A10B-1A68FB657B21}" type="slidenum">
              <a:rPr lang="pt-BR" smtClean="0"/>
              <a:t>‹nº›</a:t>
            </a:fld>
            <a:endParaRPr lang="pt-BR"/>
          </a:p>
        </p:txBody>
      </p:sp>
      <p:sp>
        <p:nvSpPr>
          <p:cNvPr id="7" name="Divisa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Divisa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bg>
      <p:bgRef idx="1002">
        <a:schemeClr val="bg1"/>
      </p:bgRef>
    </p:bg>
    <p:spTree>
      <p:nvGrpSpPr>
        <p:cNvPr id="1" name=""/>
        <p:cNvGrpSpPr/>
        <p:nvPr/>
      </p:nvGrpSpPr>
      <p:grpSpPr>
        <a:xfrm>
          <a:off x="0" y="0"/>
          <a:ext cx="0" cy="0"/>
          <a:chOff x="0" y="0"/>
          <a:chExt cx="0" cy="0"/>
        </a:xfrm>
      </p:grpSpPr>
      <p:sp>
        <p:nvSpPr>
          <p:cNvPr id="3" name="Espaço Reservado para Conteúdo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Conteúdo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5" name="Espaço Reservado para Data 4"/>
          <p:cNvSpPr>
            <a:spLocks noGrp="1"/>
          </p:cNvSpPr>
          <p:nvPr>
            <p:ph type="dt" sz="half" idx="10"/>
          </p:nvPr>
        </p:nvSpPr>
        <p:spPr/>
        <p:txBody>
          <a:bodyPr/>
          <a:lstStyle>
            <a:extLst/>
          </a:lstStyle>
          <a:p>
            <a:fld id="{48AE8A37-D29B-467F-B262-08C0589C0E66}" type="datetimeFigureOut">
              <a:rPr lang="pt-BR" smtClean="0"/>
              <a:t>04/05/2011</a:t>
            </a:fld>
            <a:endParaRPr lang="pt-BR"/>
          </a:p>
        </p:txBody>
      </p:sp>
      <p:sp>
        <p:nvSpPr>
          <p:cNvPr id="6" name="Espaço Reservado para Rodapé 5"/>
          <p:cNvSpPr>
            <a:spLocks noGrp="1"/>
          </p:cNvSpPr>
          <p:nvPr>
            <p:ph type="ftr" sz="quarter" idx="11"/>
          </p:nvPr>
        </p:nvSpPr>
        <p:spPr/>
        <p:txBody>
          <a:bodyPr/>
          <a:lstStyle>
            <a:extLst/>
          </a:lstStyle>
          <a:p>
            <a:endParaRPr lang="pt-BR"/>
          </a:p>
        </p:txBody>
      </p:sp>
      <p:sp>
        <p:nvSpPr>
          <p:cNvPr id="7" name="Espaço Reservado para Número de Slide 6"/>
          <p:cNvSpPr>
            <a:spLocks noGrp="1"/>
          </p:cNvSpPr>
          <p:nvPr>
            <p:ph type="sldNum" sz="quarter" idx="12"/>
          </p:nvPr>
        </p:nvSpPr>
        <p:spPr/>
        <p:txBody>
          <a:bodyPr/>
          <a:lstStyle>
            <a:extLst/>
          </a:lstStyle>
          <a:p>
            <a:fld id="{135496E5-C900-4385-A10B-1A68FB657B21}" type="slidenum">
              <a:rPr lang="pt-BR" smtClean="0"/>
              <a:t>‹nº›</a:t>
            </a:fld>
            <a:endParaRPr lang="pt-BR"/>
          </a:p>
        </p:txBody>
      </p:sp>
      <p:sp>
        <p:nvSpPr>
          <p:cNvPr id="8" name="Título 7"/>
          <p:cNvSpPr>
            <a:spLocks noGrp="1"/>
          </p:cNvSpPr>
          <p:nvPr>
            <p:ph type="title"/>
          </p:nvPr>
        </p:nvSpPr>
        <p:spPr/>
        <p:txBody>
          <a:bodyPr rtlCol="0"/>
          <a:lstStyle>
            <a:extLst/>
          </a:lstStyle>
          <a:p>
            <a:r>
              <a:rPr kumimoji="0" lang="pt-BR" smtClean="0"/>
              <a:t>Clique para editar o título mestre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ção">
    <p:bg>
      <p:bgRef idx="1003">
        <a:schemeClr val="bg1"/>
      </p:bgRef>
    </p:bg>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8229600" cy="1143000"/>
          </a:xfrm>
        </p:spPr>
        <p:txBody>
          <a:bodyPr anchor="ctr"/>
          <a:lstStyle>
            <a:lvl1pPr>
              <a:defRPr/>
            </a:lvl1pPr>
            <a:extLst/>
          </a:lstStyle>
          <a:p>
            <a:r>
              <a:rPr kumimoji="0" lang="pt-BR" smtClean="0"/>
              <a:t>Clique para editar o título mestre</a:t>
            </a:r>
            <a:endParaRPr kumimoji="0" lang="en-US"/>
          </a:p>
        </p:txBody>
      </p:sp>
      <p:sp>
        <p:nvSpPr>
          <p:cNvPr id="3" name="Espaço Reservado para Texto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pt-BR" smtClean="0"/>
              <a:t>Clique para editar o texto mestre</a:t>
            </a:r>
          </a:p>
        </p:txBody>
      </p:sp>
      <p:sp>
        <p:nvSpPr>
          <p:cNvPr id="4" name="Espaço Reservado para Texto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pt-BR" smtClean="0"/>
              <a:t>Clique para editar o texto mestre</a:t>
            </a:r>
          </a:p>
        </p:txBody>
      </p:sp>
      <p:sp>
        <p:nvSpPr>
          <p:cNvPr id="5" name="Espaço Reservado para Conteúdo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6" name="Espaço Reservado para Conteúdo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7" name="Espaço Reservado para Data 6"/>
          <p:cNvSpPr>
            <a:spLocks noGrp="1"/>
          </p:cNvSpPr>
          <p:nvPr>
            <p:ph type="dt" sz="half" idx="10"/>
          </p:nvPr>
        </p:nvSpPr>
        <p:spPr/>
        <p:txBody>
          <a:bodyPr/>
          <a:lstStyle>
            <a:extLst/>
          </a:lstStyle>
          <a:p>
            <a:fld id="{48AE8A37-D29B-467F-B262-08C0589C0E66}" type="datetimeFigureOut">
              <a:rPr lang="pt-BR" smtClean="0"/>
              <a:t>04/05/2011</a:t>
            </a:fld>
            <a:endParaRPr lang="pt-BR"/>
          </a:p>
        </p:txBody>
      </p:sp>
      <p:sp>
        <p:nvSpPr>
          <p:cNvPr id="8" name="Espaço Reservado para Rodapé 7"/>
          <p:cNvSpPr>
            <a:spLocks noGrp="1"/>
          </p:cNvSpPr>
          <p:nvPr>
            <p:ph type="ftr" sz="quarter" idx="11"/>
          </p:nvPr>
        </p:nvSpPr>
        <p:spPr/>
        <p:txBody>
          <a:bodyPr/>
          <a:lstStyle>
            <a:extLst/>
          </a:lstStyle>
          <a:p>
            <a:endParaRPr lang="pt-BR"/>
          </a:p>
        </p:txBody>
      </p:sp>
      <p:sp>
        <p:nvSpPr>
          <p:cNvPr id="9" name="Espaço Reservado para Número de Slide 8"/>
          <p:cNvSpPr>
            <a:spLocks noGrp="1"/>
          </p:cNvSpPr>
          <p:nvPr>
            <p:ph type="sldNum" sz="quarter" idx="12"/>
          </p:nvPr>
        </p:nvSpPr>
        <p:spPr/>
        <p:txBody>
          <a:bodyPr/>
          <a:lstStyle>
            <a:extLst/>
          </a:lstStyle>
          <a:p>
            <a:fld id="{135496E5-C900-4385-A10B-1A68FB657B21}" type="slidenum">
              <a:rPr lang="pt-BR" smtClean="0"/>
              <a:t>‹nº›</a:t>
            </a:fld>
            <a:endParaRPr lang="pt-B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bg>
      <p:bgRef idx="1002">
        <a:schemeClr val="bg1"/>
      </p:bgRef>
    </p:bg>
    <p:spTree>
      <p:nvGrpSpPr>
        <p:cNvPr id="1" name=""/>
        <p:cNvGrpSpPr/>
        <p:nvPr/>
      </p:nvGrpSpPr>
      <p:grpSpPr>
        <a:xfrm>
          <a:off x="0" y="0"/>
          <a:ext cx="0" cy="0"/>
          <a:chOff x="0" y="0"/>
          <a:chExt cx="0" cy="0"/>
        </a:xfrm>
      </p:grpSpPr>
      <p:sp>
        <p:nvSpPr>
          <p:cNvPr id="3" name="Espaço Reservado para Data 2"/>
          <p:cNvSpPr>
            <a:spLocks noGrp="1"/>
          </p:cNvSpPr>
          <p:nvPr>
            <p:ph type="dt" sz="half" idx="10"/>
          </p:nvPr>
        </p:nvSpPr>
        <p:spPr/>
        <p:txBody>
          <a:bodyPr/>
          <a:lstStyle>
            <a:extLst/>
          </a:lstStyle>
          <a:p>
            <a:fld id="{48AE8A37-D29B-467F-B262-08C0589C0E66}" type="datetimeFigureOut">
              <a:rPr lang="pt-BR" smtClean="0"/>
              <a:t>04/05/2011</a:t>
            </a:fld>
            <a:endParaRPr lang="pt-BR"/>
          </a:p>
        </p:txBody>
      </p:sp>
      <p:sp>
        <p:nvSpPr>
          <p:cNvPr id="4" name="Espaço Reservado para Rodapé 3"/>
          <p:cNvSpPr>
            <a:spLocks noGrp="1"/>
          </p:cNvSpPr>
          <p:nvPr>
            <p:ph type="ftr" sz="quarter" idx="11"/>
          </p:nvPr>
        </p:nvSpPr>
        <p:spPr/>
        <p:txBody>
          <a:bodyPr/>
          <a:lstStyle>
            <a:extLst/>
          </a:lstStyle>
          <a:p>
            <a:endParaRPr lang="pt-BR"/>
          </a:p>
        </p:txBody>
      </p:sp>
      <p:sp>
        <p:nvSpPr>
          <p:cNvPr id="5" name="Espaço Reservado para Número de Slide 4"/>
          <p:cNvSpPr>
            <a:spLocks noGrp="1"/>
          </p:cNvSpPr>
          <p:nvPr>
            <p:ph type="sldNum" sz="quarter" idx="12"/>
          </p:nvPr>
        </p:nvSpPr>
        <p:spPr/>
        <p:txBody>
          <a:bodyPr/>
          <a:lstStyle>
            <a:extLst/>
          </a:lstStyle>
          <a:p>
            <a:fld id="{135496E5-C900-4385-A10B-1A68FB657B21}" type="slidenum">
              <a:rPr lang="pt-BR" smtClean="0"/>
              <a:t>‹nº›</a:t>
            </a:fld>
            <a:endParaRPr lang="pt-BR"/>
          </a:p>
        </p:txBody>
      </p:sp>
      <p:sp>
        <p:nvSpPr>
          <p:cNvPr id="6" name="Título 5"/>
          <p:cNvSpPr>
            <a:spLocks noGrp="1"/>
          </p:cNvSpPr>
          <p:nvPr>
            <p:ph type="title"/>
          </p:nvPr>
        </p:nvSpPr>
        <p:spPr/>
        <p:txBody>
          <a:bodyPr rtlCol="0"/>
          <a:lstStyle>
            <a:extLst/>
          </a:lstStyle>
          <a:p>
            <a:r>
              <a:rPr kumimoji="0" lang="pt-BR" smtClean="0"/>
              <a:t>Clique para editar o título mestre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extLst/>
          </a:lstStyle>
          <a:p>
            <a:fld id="{48AE8A37-D29B-467F-B262-08C0589C0E66}" type="datetimeFigureOut">
              <a:rPr lang="pt-BR" smtClean="0"/>
              <a:t>04/05/2011</a:t>
            </a:fld>
            <a:endParaRPr lang="pt-BR"/>
          </a:p>
        </p:txBody>
      </p:sp>
      <p:sp>
        <p:nvSpPr>
          <p:cNvPr id="3" name="Espaço Reservado para Rodapé 2"/>
          <p:cNvSpPr>
            <a:spLocks noGrp="1"/>
          </p:cNvSpPr>
          <p:nvPr>
            <p:ph type="ftr" sz="quarter" idx="11"/>
          </p:nvPr>
        </p:nvSpPr>
        <p:spPr/>
        <p:txBody>
          <a:bodyPr/>
          <a:lstStyle>
            <a:extLst/>
          </a:lstStyle>
          <a:p>
            <a:endParaRPr lang="pt-BR"/>
          </a:p>
        </p:txBody>
      </p:sp>
      <p:sp>
        <p:nvSpPr>
          <p:cNvPr id="4" name="Espaço Reservado para Número de Slide 3"/>
          <p:cNvSpPr>
            <a:spLocks noGrp="1"/>
          </p:cNvSpPr>
          <p:nvPr>
            <p:ph type="sldNum" sz="quarter" idx="12"/>
          </p:nvPr>
        </p:nvSpPr>
        <p:spPr/>
        <p:txBody>
          <a:bodyPr/>
          <a:lstStyle>
            <a:extLst/>
          </a:lstStyle>
          <a:p>
            <a:fld id="{135496E5-C900-4385-A10B-1A68FB657B21}" type="slidenum">
              <a:rPr lang="pt-BR" smtClean="0"/>
              <a:t>‹nº›</a:t>
            </a:fld>
            <a:endParaRPr 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údo com Legenda">
    <p:bg>
      <p:bgRef idx="1003">
        <a:schemeClr val="bg1"/>
      </p:bgRef>
    </p:bg>
    <p:spTree>
      <p:nvGrpSpPr>
        <p:cNvPr id="1" name=""/>
        <p:cNvGrpSpPr/>
        <p:nvPr/>
      </p:nvGrpSpPr>
      <p:grpSpPr>
        <a:xfrm>
          <a:off x="0" y="0"/>
          <a:ext cx="0" cy="0"/>
          <a:chOff x="0" y="0"/>
          <a:chExt cx="0" cy="0"/>
        </a:xfrm>
      </p:grpSpPr>
      <p:sp>
        <p:nvSpPr>
          <p:cNvPr id="2" name="Título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pt-BR" smtClean="0"/>
              <a:t>Clique para editar o título mestre</a:t>
            </a:r>
            <a:endParaRPr kumimoji="0" lang="en-US"/>
          </a:p>
        </p:txBody>
      </p:sp>
      <p:sp>
        <p:nvSpPr>
          <p:cNvPr id="3" name="Espaço Reservado para Texto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pt-BR" smtClean="0"/>
              <a:t>Clique para editar o texto mestre</a:t>
            </a:r>
          </a:p>
        </p:txBody>
      </p:sp>
      <p:sp>
        <p:nvSpPr>
          <p:cNvPr id="4" name="Espaço Reservado para Conteúdo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5" name="Espaço Reservado para Data 4"/>
          <p:cNvSpPr>
            <a:spLocks noGrp="1"/>
          </p:cNvSpPr>
          <p:nvPr>
            <p:ph type="dt" sz="half" idx="10"/>
          </p:nvPr>
        </p:nvSpPr>
        <p:spPr>
          <a:xfrm>
            <a:off x="6727032" y="6407944"/>
            <a:ext cx="1920240" cy="365760"/>
          </a:xfrm>
        </p:spPr>
        <p:txBody>
          <a:bodyPr/>
          <a:lstStyle>
            <a:extLst/>
          </a:lstStyle>
          <a:p>
            <a:fld id="{48AE8A37-D29B-467F-B262-08C0589C0E66}" type="datetimeFigureOut">
              <a:rPr lang="pt-BR" smtClean="0"/>
              <a:t>04/05/2011</a:t>
            </a:fld>
            <a:endParaRPr lang="pt-BR"/>
          </a:p>
        </p:txBody>
      </p:sp>
      <p:sp>
        <p:nvSpPr>
          <p:cNvPr id="6" name="Espaço Reservado para Rodapé 5"/>
          <p:cNvSpPr>
            <a:spLocks noGrp="1"/>
          </p:cNvSpPr>
          <p:nvPr>
            <p:ph type="ftr" sz="quarter" idx="11"/>
          </p:nvPr>
        </p:nvSpPr>
        <p:spPr/>
        <p:txBody>
          <a:bodyPr/>
          <a:lstStyle>
            <a:extLst/>
          </a:lstStyle>
          <a:p>
            <a:endParaRPr lang="pt-BR"/>
          </a:p>
        </p:txBody>
      </p:sp>
      <p:sp>
        <p:nvSpPr>
          <p:cNvPr id="7" name="Espaço Reservado para Número de Slide 6"/>
          <p:cNvSpPr>
            <a:spLocks noGrp="1"/>
          </p:cNvSpPr>
          <p:nvPr>
            <p:ph type="sldNum" sz="quarter" idx="12"/>
          </p:nvPr>
        </p:nvSpPr>
        <p:spPr/>
        <p:txBody>
          <a:bodyPr/>
          <a:lstStyle>
            <a:extLst/>
          </a:lstStyle>
          <a:p>
            <a:fld id="{135496E5-C900-4385-A10B-1A68FB657B21}" type="slidenum">
              <a:rPr lang="pt-BR" smtClean="0"/>
              <a:t>‹nº›</a:t>
            </a:fld>
            <a:endParaRPr lang="pt-B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m com Legenda">
    <p:bg>
      <p:bgRef idx="1002">
        <a:schemeClr val="bg1"/>
      </p:bgRef>
    </p:bg>
    <p:spTree>
      <p:nvGrpSpPr>
        <p:cNvPr id="1" name=""/>
        <p:cNvGrpSpPr/>
        <p:nvPr/>
      </p:nvGrpSpPr>
      <p:grpSpPr>
        <a:xfrm>
          <a:off x="0" y="0"/>
          <a:ext cx="0" cy="0"/>
          <a:chOff x="0" y="0"/>
          <a:chExt cx="0" cy="0"/>
        </a:xfrm>
      </p:grpSpPr>
      <p:sp>
        <p:nvSpPr>
          <p:cNvPr id="4" name="Espaço Reservado para Texto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pt-BR" smtClean="0"/>
              <a:t>Clique para editar o texto mestre</a:t>
            </a:r>
          </a:p>
        </p:txBody>
      </p:sp>
      <p:sp>
        <p:nvSpPr>
          <p:cNvPr id="3" name="Espaço Reservado para Imagem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pt-BR" smtClean="0"/>
              <a:t>Clique no ícone para adicionar uma imagem</a:t>
            </a:r>
            <a:endParaRPr kumimoji="0" lang="en-US" dirty="0"/>
          </a:p>
        </p:txBody>
      </p:sp>
      <p:sp>
        <p:nvSpPr>
          <p:cNvPr id="5" name="Espaço Reservado para Data 4"/>
          <p:cNvSpPr>
            <a:spLocks noGrp="1"/>
          </p:cNvSpPr>
          <p:nvPr>
            <p:ph type="dt" sz="half" idx="10"/>
          </p:nvPr>
        </p:nvSpPr>
        <p:spPr/>
        <p:txBody>
          <a:bodyPr/>
          <a:lstStyle>
            <a:lvl1pPr>
              <a:defRPr>
                <a:solidFill>
                  <a:schemeClr val="tx1"/>
                </a:solidFill>
              </a:defRPr>
            </a:lvl1pPr>
            <a:extLst/>
          </a:lstStyle>
          <a:p>
            <a:fld id="{48AE8A37-D29B-467F-B262-08C0589C0E66}" type="datetimeFigureOut">
              <a:rPr lang="pt-BR" smtClean="0"/>
              <a:t>04/05/2011</a:t>
            </a:fld>
            <a:endParaRPr lang="pt-BR"/>
          </a:p>
        </p:txBody>
      </p:sp>
      <p:sp>
        <p:nvSpPr>
          <p:cNvPr id="6" name="Espaço Reservado para Rodapé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pt-BR"/>
          </a:p>
        </p:txBody>
      </p:sp>
      <p:sp>
        <p:nvSpPr>
          <p:cNvPr id="7" name="Espaço Reservado para Número de Slide 6"/>
          <p:cNvSpPr>
            <a:spLocks noGrp="1"/>
          </p:cNvSpPr>
          <p:nvPr>
            <p:ph type="sldNum" sz="quarter" idx="12"/>
          </p:nvPr>
        </p:nvSpPr>
        <p:spPr/>
        <p:txBody>
          <a:bodyPr/>
          <a:lstStyle>
            <a:lvl1pPr>
              <a:defRPr>
                <a:solidFill>
                  <a:schemeClr val="tx1"/>
                </a:solidFill>
              </a:defRPr>
            </a:lvl1pPr>
            <a:extLst/>
          </a:lstStyle>
          <a:p>
            <a:fld id="{135496E5-C900-4385-A10B-1A68FB657B21}" type="slidenum">
              <a:rPr lang="pt-BR" smtClean="0"/>
              <a:t>‹nº›</a:t>
            </a:fld>
            <a:endParaRPr lang="pt-BR"/>
          </a:p>
        </p:txBody>
      </p:sp>
      <p:sp>
        <p:nvSpPr>
          <p:cNvPr id="2" name="Título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pt-BR" smtClean="0"/>
              <a:t>Clique para editar o título mestre</a:t>
            </a:r>
            <a:endParaRPr kumimoji="0" lang="en-US"/>
          </a:p>
        </p:txBody>
      </p:sp>
      <p:sp>
        <p:nvSpPr>
          <p:cNvPr id="8" name="Forma livre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orma livre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Triângulo retângulo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Conector reto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Divisa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Divisa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orma livre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orma livre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Triângulo retângulo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Conector reto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Espaço Reservado para Título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pt-BR" smtClean="0"/>
              <a:t>Clique para editar o título mestre</a:t>
            </a:r>
            <a:endParaRPr kumimoji="0" lang="en-US"/>
          </a:p>
        </p:txBody>
      </p:sp>
      <p:sp>
        <p:nvSpPr>
          <p:cNvPr id="30" name="Espaço Reservado para Texto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pt-BR" smtClean="0"/>
              <a:t>Clique para editar o texto mestre</a:t>
            </a:r>
          </a:p>
          <a:p>
            <a:pPr lvl="1" eaLnBrk="1" latinLnBrk="0" hangingPunct="1"/>
            <a:r>
              <a:rPr kumimoji="0" lang="pt-BR" smtClean="0"/>
              <a:t>Segundo nível</a:t>
            </a:r>
          </a:p>
          <a:p>
            <a:pPr lvl="2" eaLnBrk="1" latinLnBrk="0" hangingPunct="1"/>
            <a:r>
              <a:rPr kumimoji="0" lang="pt-BR" smtClean="0"/>
              <a:t>Terceiro nível</a:t>
            </a:r>
          </a:p>
          <a:p>
            <a:pPr lvl="3" eaLnBrk="1" latinLnBrk="0" hangingPunct="1"/>
            <a:r>
              <a:rPr kumimoji="0" lang="pt-BR" smtClean="0"/>
              <a:t>Quarto nível</a:t>
            </a:r>
          </a:p>
          <a:p>
            <a:pPr lvl="4" eaLnBrk="1" latinLnBrk="0" hangingPunct="1"/>
            <a:r>
              <a:rPr kumimoji="0" lang="pt-BR" smtClean="0"/>
              <a:t>Quinto nível</a:t>
            </a:r>
            <a:endParaRPr kumimoji="0" lang="en-US"/>
          </a:p>
        </p:txBody>
      </p:sp>
      <p:sp>
        <p:nvSpPr>
          <p:cNvPr id="10" name="Espaço Reservado para Data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48AE8A37-D29B-467F-B262-08C0589C0E66}" type="datetimeFigureOut">
              <a:rPr lang="pt-BR" smtClean="0"/>
              <a:t>04/05/2011</a:t>
            </a:fld>
            <a:endParaRPr lang="pt-BR"/>
          </a:p>
        </p:txBody>
      </p:sp>
      <p:sp>
        <p:nvSpPr>
          <p:cNvPr id="22" name="Espaço Reservado para Rodapé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pt-BR"/>
          </a:p>
        </p:txBody>
      </p:sp>
      <p:sp>
        <p:nvSpPr>
          <p:cNvPr id="18" name="Espaço Reservado para Número de Slide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135496E5-C900-4385-A10B-1A68FB657B21}" type="slidenum">
              <a:rPr lang="pt-BR" smtClean="0"/>
              <a:t>‹nº›</a:t>
            </a:fld>
            <a:endParaRPr lang="pt-B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683568" y="332656"/>
            <a:ext cx="7772400" cy="3312368"/>
          </a:xfrm>
        </p:spPr>
        <p:txBody>
          <a:bodyPr/>
          <a:lstStyle/>
          <a:p>
            <a:r>
              <a:rPr lang="pt-BR" sz="6600" b="1" dirty="0" smtClean="0"/>
              <a:t>Capitais do Conhecimento</a:t>
            </a:r>
            <a:r>
              <a:rPr lang="pt-BR" dirty="0" smtClean="0"/>
              <a:t>	</a:t>
            </a:r>
            <a:endParaRPr lang="pt-BR" dirty="0"/>
          </a:p>
        </p:txBody>
      </p:sp>
    </p:spTree>
    <p:extLst>
      <p:ext uri="{BB962C8B-B14F-4D97-AF65-F5344CB8AC3E}">
        <p14:creationId xmlns:p14="http://schemas.microsoft.com/office/powerpoint/2010/main" val="180780512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p:txBody>
          <a:bodyPr>
            <a:normAutofit/>
          </a:bodyPr>
          <a:lstStyle/>
          <a:p>
            <a:pPr algn="just"/>
            <a:endParaRPr lang="pt-BR" dirty="0" smtClean="0"/>
          </a:p>
          <a:p>
            <a:pPr algn="just">
              <a:buNone/>
            </a:pPr>
            <a:r>
              <a:rPr lang="pt-BR" dirty="0" smtClean="0"/>
              <a:t>		Capital intelectual é o nome dado a toda a informação, transformada em conhecimento que se agrega àqueles que você já possui</a:t>
            </a:r>
          </a:p>
          <a:p>
            <a:pPr algn="just">
              <a:buNone/>
            </a:pPr>
            <a:r>
              <a:rPr lang="pt-BR" dirty="0" smtClean="0"/>
              <a:t>		</a:t>
            </a:r>
          </a:p>
          <a:p>
            <a:pPr algn="just">
              <a:buNone/>
            </a:pPr>
            <a:r>
              <a:rPr lang="pt-BR" dirty="0" smtClean="0"/>
              <a:t>		“É o conhecimento existente em uma organização e que pode ser usado para criar uma vantagem diferencial”</a:t>
            </a:r>
          </a:p>
          <a:p>
            <a:pPr algn="r">
              <a:buNone/>
            </a:pPr>
            <a:r>
              <a:rPr lang="pt-BR" sz="1800" dirty="0" smtClean="0"/>
              <a:t>Hugh </a:t>
            </a:r>
            <a:r>
              <a:rPr lang="pt-BR" sz="1800" dirty="0" err="1" smtClean="0"/>
              <a:t>McDonald</a:t>
            </a:r>
            <a:r>
              <a:rPr lang="pt-BR" sz="1800" dirty="0" smtClean="0"/>
              <a:t>, futurologista da ICL</a:t>
            </a:r>
            <a:endParaRPr lang="pt-BR" sz="1800" dirty="0"/>
          </a:p>
        </p:txBody>
      </p:sp>
      <p:sp>
        <p:nvSpPr>
          <p:cNvPr id="2" name="Título 1"/>
          <p:cNvSpPr>
            <a:spLocks noGrp="1"/>
          </p:cNvSpPr>
          <p:nvPr>
            <p:ph type="title"/>
          </p:nvPr>
        </p:nvSpPr>
        <p:spPr/>
        <p:txBody>
          <a:bodyPr/>
          <a:lstStyle/>
          <a:p>
            <a:r>
              <a:rPr lang="pt-BR" dirty="0" smtClean="0"/>
              <a:t>Capital Intelectual</a:t>
            </a:r>
            <a:endParaRPr lang="pt-BR" dirty="0"/>
          </a:p>
        </p:txBody>
      </p:sp>
    </p:spTree>
    <p:extLst>
      <p:ext uri="{BB962C8B-B14F-4D97-AF65-F5344CB8AC3E}">
        <p14:creationId xmlns:p14="http://schemas.microsoft.com/office/powerpoint/2010/main" val="259247812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p:txBody>
          <a:bodyPr/>
          <a:lstStyle/>
          <a:p>
            <a:pPr algn="just">
              <a:buNone/>
            </a:pPr>
            <a:r>
              <a:rPr lang="pt-BR" dirty="0" smtClean="0"/>
              <a:t>		“Os fatores clássicos de produção nos dias de hoje, não são mais os principais responsáveis pela criação do valor de mercado. [...] Os ativos intelectuais tornam-se os elementos mais importantes no mundo dos negócios.”</a:t>
            </a:r>
          </a:p>
          <a:p>
            <a:pPr algn="r">
              <a:buNone/>
            </a:pPr>
            <a:r>
              <a:rPr lang="pt-BR" sz="1800" dirty="0" err="1" smtClean="0"/>
              <a:t>Edivisson</a:t>
            </a:r>
            <a:r>
              <a:rPr lang="pt-BR" sz="1800" dirty="0" smtClean="0"/>
              <a:t> &amp; Malone (1998)</a:t>
            </a:r>
          </a:p>
          <a:p>
            <a:endParaRPr lang="pt-BR" dirty="0"/>
          </a:p>
        </p:txBody>
      </p:sp>
    </p:spTree>
    <p:extLst>
      <p:ext uri="{BB962C8B-B14F-4D97-AF65-F5344CB8AC3E}">
        <p14:creationId xmlns:p14="http://schemas.microsoft.com/office/powerpoint/2010/main" val="112745984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a:xfrm>
            <a:off x="467544" y="404664"/>
            <a:ext cx="8219256" cy="5602627"/>
          </a:xfrm>
        </p:spPr>
        <p:txBody>
          <a:bodyPr>
            <a:normAutofit/>
          </a:bodyPr>
          <a:lstStyle/>
          <a:p>
            <a:pPr>
              <a:buNone/>
            </a:pPr>
            <a:r>
              <a:rPr lang="pt-BR" dirty="0" smtClean="0"/>
              <a:t>	O Capital Intelectual pode ser dividido em 4 categorias:</a:t>
            </a:r>
          </a:p>
          <a:p>
            <a:endParaRPr lang="pt-BR" dirty="0" smtClean="0"/>
          </a:p>
          <a:p>
            <a:pPr algn="just">
              <a:buFont typeface="Wingdings" pitchFamily="2" charset="2"/>
              <a:buChar char="§"/>
            </a:pPr>
            <a:r>
              <a:rPr lang="pt-BR" sz="1900" b="1" dirty="0" smtClean="0"/>
              <a:t>Ativos de mercado</a:t>
            </a:r>
            <a:r>
              <a:rPr lang="pt-BR" sz="1900" dirty="0" smtClean="0"/>
              <a:t>: potencial que a empresa possui em decorrência dos intangíveis </a:t>
            </a:r>
            <a:r>
              <a:rPr lang="pt-BR" sz="1900" dirty="0" smtClean="0"/>
              <a:t>que </a:t>
            </a:r>
            <a:r>
              <a:rPr lang="pt-BR" sz="1900" dirty="0" smtClean="0"/>
              <a:t>estão relacionados ao mercado</a:t>
            </a:r>
          </a:p>
          <a:p>
            <a:pPr algn="just">
              <a:buFont typeface="Wingdings" pitchFamily="2" charset="2"/>
              <a:buChar char="§"/>
            </a:pPr>
            <a:endParaRPr lang="pt-BR" sz="1900" dirty="0" smtClean="0"/>
          </a:p>
          <a:p>
            <a:pPr algn="just">
              <a:buFont typeface="Wingdings" pitchFamily="2" charset="2"/>
              <a:buChar char="§"/>
            </a:pPr>
            <a:r>
              <a:rPr lang="pt-BR" sz="1900" b="1" dirty="0" smtClean="0"/>
              <a:t>Ativos Humanos</a:t>
            </a:r>
            <a:r>
              <a:rPr lang="pt-BR" sz="1900" dirty="0" smtClean="0"/>
              <a:t>: Compreende os benefícios que o indivíduo pode </a:t>
            </a:r>
            <a:r>
              <a:rPr lang="pt-BR" sz="1900" dirty="0" smtClean="0"/>
              <a:t>proporcionar </a:t>
            </a:r>
            <a:r>
              <a:rPr lang="pt-BR" sz="1900" dirty="0" smtClean="0"/>
              <a:t>para as organizações.</a:t>
            </a:r>
          </a:p>
          <a:p>
            <a:pPr algn="just">
              <a:buFont typeface="Wingdings" pitchFamily="2" charset="2"/>
              <a:buChar char="§"/>
            </a:pPr>
            <a:endParaRPr lang="pt-BR" sz="1900" dirty="0" smtClean="0"/>
          </a:p>
          <a:p>
            <a:pPr algn="just">
              <a:buFont typeface="Wingdings" pitchFamily="2" charset="2"/>
              <a:buChar char="§"/>
            </a:pPr>
            <a:r>
              <a:rPr lang="pt-BR" sz="1900" b="1" dirty="0" smtClean="0"/>
              <a:t>Ativos de Propriedade Intelectual</a:t>
            </a:r>
            <a:r>
              <a:rPr lang="pt-BR" sz="1900" dirty="0" smtClean="0"/>
              <a:t>: Incluem os ativos que necessitam de proteção legal para proporcionar às organizações benefícios</a:t>
            </a:r>
          </a:p>
          <a:p>
            <a:pPr algn="just">
              <a:buFont typeface="Wingdings" pitchFamily="2" charset="2"/>
              <a:buChar char="§"/>
            </a:pPr>
            <a:endParaRPr lang="pt-BR" sz="1900" dirty="0" smtClean="0"/>
          </a:p>
          <a:p>
            <a:pPr algn="just">
              <a:buFont typeface="Wingdings" pitchFamily="2" charset="2"/>
              <a:buChar char="§"/>
            </a:pPr>
            <a:r>
              <a:rPr lang="pt-BR" sz="1900" b="1" dirty="0" smtClean="0"/>
              <a:t>Ativos de Infra-Estrutura</a:t>
            </a:r>
            <a:r>
              <a:rPr lang="pt-BR" sz="1900" dirty="0" smtClean="0"/>
              <a:t>: compreendem as tecnologias, as metodologias e os processos empregados.</a:t>
            </a:r>
            <a:endParaRPr lang="pt-BR" sz="1900" dirty="0"/>
          </a:p>
        </p:txBody>
      </p:sp>
    </p:spTree>
    <p:extLst>
      <p:ext uri="{BB962C8B-B14F-4D97-AF65-F5344CB8AC3E}">
        <p14:creationId xmlns:p14="http://schemas.microsoft.com/office/powerpoint/2010/main" val="409975989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467544" y="404664"/>
            <a:ext cx="8219256" cy="5602627"/>
          </a:xfrm>
        </p:spPr>
        <p:txBody>
          <a:bodyPr/>
          <a:lstStyle/>
          <a:p>
            <a:pPr>
              <a:buNone/>
            </a:pPr>
            <a:r>
              <a:rPr lang="pt-BR" dirty="0" smtClean="0"/>
              <a:t>		</a:t>
            </a:r>
            <a:endParaRPr lang="pt-BR" sz="2300" dirty="0" smtClean="0"/>
          </a:p>
          <a:p>
            <a:pPr algn="just">
              <a:buNone/>
            </a:pPr>
            <a:r>
              <a:rPr lang="pt-BR" sz="2300" dirty="0" smtClean="0"/>
              <a:t>	O Capital Intelectual pode ser dividido em três grandes capitais:</a:t>
            </a:r>
          </a:p>
          <a:p>
            <a:endParaRPr lang="pt-BR" dirty="0" smtClean="0"/>
          </a:p>
          <a:p>
            <a:pPr>
              <a:buFont typeface="Courier New" pitchFamily="49" charset="0"/>
              <a:buChar char="o"/>
            </a:pPr>
            <a:r>
              <a:rPr lang="pt-BR" dirty="0" smtClean="0"/>
              <a:t>Capital Humano</a:t>
            </a:r>
          </a:p>
          <a:p>
            <a:pPr>
              <a:buFont typeface="Courier New" pitchFamily="49" charset="0"/>
              <a:buChar char="o"/>
            </a:pPr>
            <a:r>
              <a:rPr lang="pt-BR" dirty="0" smtClean="0"/>
              <a:t>Capital Estrutural</a:t>
            </a:r>
          </a:p>
          <a:p>
            <a:pPr>
              <a:buFont typeface="Courier New" pitchFamily="49" charset="0"/>
              <a:buChar char="o"/>
            </a:pPr>
            <a:r>
              <a:rPr lang="pt-BR" dirty="0" smtClean="0"/>
              <a:t>Capital do Cliente</a:t>
            </a:r>
          </a:p>
          <a:p>
            <a:pPr>
              <a:buFont typeface="Courier New" pitchFamily="49" charset="0"/>
              <a:buChar char="o"/>
            </a:pPr>
            <a:endParaRPr lang="pt-BR" dirty="0" smtClean="0"/>
          </a:p>
          <a:p>
            <a:pPr lvl="1" algn="just">
              <a:buNone/>
            </a:pPr>
            <a:r>
              <a:rPr lang="pt-BR" dirty="0" smtClean="0"/>
              <a:t>		Todos são intangíveis, mas descrevem coisas tangíveis para os executivos. É o intercâmbio entre eles que cria o </a:t>
            </a:r>
            <a:r>
              <a:rPr lang="pt-BR" b="1" dirty="0" smtClean="0"/>
              <a:t>Capital Intelectual</a:t>
            </a:r>
          </a:p>
          <a:p>
            <a:pPr>
              <a:buNone/>
            </a:pPr>
            <a:endParaRPr lang="pt-BR" dirty="0"/>
          </a:p>
        </p:txBody>
      </p:sp>
    </p:spTree>
    <p:extLst>
      <p:ext uri="{BB962C8B-B14F-4D97-AF65-F5344CB8AC3E}">
        <p14:creationId xmlns:p14="http://schemas.microsoft.com/office/powerpoint/2010/main" val="237416921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a:xfrm>
            <a:off x="467544" y="260648"/>
            <a:ext cx="8219256" cy="5746643"/>
          </a:xfrm>
        </p:spPr>
        <p:txBody>
          <a:bodyPr/>
          <a:lstStyle/>
          <a:p>
            <a:endParaRPr lang="pt-BR" dirty="0" smtClean="0"/>
          </a:p>
          <a:p>
            <a:pPr algn="just">
              <a:buNone/>
            </a:pPr>
            <a:r>
              <a:rPr lang="pt-BR" sz="4000" dirty="0" smtClean="0"/>
              <a:t>Avaliação do Capital Intelectual</a:t>
            </a:r>
            <a:r>
              <a:rPr lang="pt-BR" dirty="0" smtClean="0"/>
              <a:t>		</a:t>
            </a:r>
          </a:p>
          <a:p>
            <a:pPr algn="just">
              <a:buNone/>
            </a:pPr>
            <a:endParaRPr lang="pt-BR" dirty="0" smtClean="0"/>
          </a:p>
          <a:p>
            <a:pPr algn="just">
              <a:buNone/>
            </a:pPr>
            <a:r>
              <a:rPr lang="pt-BR" dirty="0" smtClean="0"/>
              <a:t>		Existe uma metodologia desenvolvida por </a:t>
            </a:r>
            <a:r>
              <a:rPr lang="pt-BR" dirty="0" err="1" smtClean="0"/>
              <a:t>Sveiby</a:t>
            </a:r>
            <a:r>
              <a:rPr lang="pt-BR" dirty="0" smtClean="0"/>
              <a:t> (1998) para avaliação dos ativos intangíveis, que tem como objetivo criar um sistema de gerenciamento de informações para os gestores da empresa, que precisam conhecê-la, acompanhar a sua evolução e adotar medidas corretivas, quando necessárias.</a:t>
            </a:r>
          </a:p>
          <a:p>
            <a:endParaRPr lang="pt-BR" dirty="0"/>
          </a:p>
        </p:txBody>
      </p:sp>
    </p:spTree>
    <p:extLst>
      <p:ext uri="{BB962C8B-B14F-4D97-AF65-F5344CB8AC3E}">
        <p14:creationId xmlns:p14="http://schemas.microsoft.com/office/powerpoint/2010/main" val="47586350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a:xfrm>
            <a:off x="467544" y="620688"/>
            <a:ext cx="8219256" cy="5386603"/>
          </a:xfrm>
        </p:spPr>
        <p:txBody>
          <a:bodyPr>
            <a:normAutofit lnSpcReduction="10000"/>
          </a:bodyPr>
          <a:lstStyle/>
          <a:p>
            <a:pPr algn="just">
              <a:buNone/>
            </a:pPr>
            <a:r>
              <a:rPr lang="pt-BR" sz="3200" dirty="0" smtClean="0"/>
              <a:t>	Para avaliar os Ativos </a:t>
            </a:r>
            <a:r>
              <a:rPr lang="pt-BR" sz="3200" dirty="0" smtClean="0"/>
              <a:t>Intangíveis, </a:t>
            </a:r>
            <a:r>
              <a:rPr lang="pt-BR" sz="3200" dirty="0" smtClean="0"/>
              <a:t>o processo deverá seguir os seguintes passos</a:t>
            </a:r>
            <a:r>
              <a:rPr lang="pt-BR" dirty="0" smtClean="0"/>
              <a:t>:</a:t>
            </a:r>
          </a:p>
          <a:p>
            <a:pPr>
              <a:buNone/>
            </a:pPr>
            <a:endParaRPr lang="pt-BR" dirty="0" smtClean="0"/>
          </a:p>
          <a:p>
            <a:pPr>
              <a:buFont typeface="Wingdings" pitchFamily="2" charset="2"/>
              <a:buChar char="§"/>
            </a:pPr>
            <a:r>
              <a:rPr lang="pt-BR" dirty="0"/>
              <a:t>D</a:t>
            </a:r>
            <a:r>
              <a:rPr lang="pt-BR" dirty="0" smtClean="0"/>
              <a:t>eterminação </a:t>
            </a:r>
            <a:r>
              <a:rPr lang="pt-BR" dirty="0" smtClean="0"/>
              <a:t>da finalidade;</a:t>
            </a:r>
          </a:p>
          <a:p>
            <a:pPr>
              <a:buFont typeface="Wingdings" pitchFamily="2" charset="2"/>
              <a:buChar char="§"/>
            </a:pPr>
            <a:r>
              <a:rPr lang="pt-BR" dirty="0"/>
              <a:t>C</a:t>
            </a:r>
            <a:r>
              <a:rPr lang="pt-BR" dirty="0" smtClean="0"/>
              <a:t>lassificação </a:t>
            </a:r>
            <a:r>
              <a:rPr lang="pt-BR" dirty="0" smtClean="0"/>
              <a:t>dos funcionários dentro de uma das três categorias de ativos intangíveis;</a:t>
            </a:r>
          </a:p>
          <a:p>
            <a:pPr>
              <a:buFont typeface="Wingdings" pitchFamily="2" charset="2"/>
              <a:buChar char="§"/>
            </a:pPr>
            <a:r>
              <a:rPr lang="pt-BR" dirty="0"/>
              <a:t>F</a:t>
            </a:r>
            <a:r>
              <a:rPr lang="pt-BR" dirty="0" smtClean="0"/>
              <a:t>ormulação </a:t>
            </a:r>
            <a:r>
              <a:rPr lang="pt-BR" dirty="0" smtClean="0"/>
              <a:t>de uma estratégia para gestão do conhecimento;</a:t>
            </a:r>
          </a:p>
          <a:p>
            <a:pPr>
              <a:buFont typeface="Wingdings" pitchFamily="2" charset="2"/>
              <a:buChar char="§"/>
            </a:pPr>
            <a:r>
              <a:rPr lang="pt-BR" dirty="0"/>
              <a:t>M</a:t>
            </a:r>
            <a:r>
              <a:rPr lang="pt-BR" dirty="0" smtClean="0"/>
              <a:t>udança </a:t>
            </a:r>
            <a:r>
              <a:rPr lang="pt-BR" dirty="0" smtClean="0"/>
              <a:t>e os dados de controle;e</a:t>
            </a:r>
          </a:p>
          <a:p>
            <a:pPr>
              <a:buFont typeface="Wingdings" pitchFamily="2" charset="2"/>
              <a:buChar char="§"/>
            </a:pPr>
            <a:r>
              <a:rPr lang="pt-BR" dirty="0"/>
              <a:t>A</a:t>
            </a:r>
            <a:r>
              <a:rPr lang="pt-BR" dirty="0" smtClean="0"/>
              <a:t>presentação </a:t>
            </a:r>
            <a:r>
              <a:rPr lang="pt-BR" dirty="0" smtClean="0"/>
              <a:t>dos indicadores num quadro denominado de Monitor de Ativos intangíveis.</a:t>
            </a:r>
          </a:p>
          <a:p>
            <a:pPr>
              <a:buFont typeface="Wingdings" pitchFamily="2" charset="2"/>
              <a:buChar char="§"/>
            </a:pPr>
            <a:endParaRPr lang="pt-BR" dirty="0"/>
          </a:p>
        </p:txBody>
      </p:sp>
    </p:spTree>
    <p:extLst>
      <p:ext uri="{BB962C8B-B14F-4D97-AF65-F5344CB8AC3E}">
        <p14:creationId xmlns:p14="http://schemas.microsoft.com/office/powerpoint/2010/main" val="365257200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a:xfrm>
            <a:off x="395536" y="404664"/>
            <a:ext cx="8291264" cy="5904656"/>
          </a:xfrm>
        </p:spPr>
        <p:txBody>
          <a:bodyPr>
            <a:normAutofit lnSpcReduction="10000"/>
          </a:bodyPr>
          <a:lstStyle/>
          <a:p>
            <a:pPr>
              <a:buNone/>
            </a:pPr>
            <a:endParaRPr lang="pt-BR" sz="4000" dirty="0" smtClean="0"/>
          </a:p>
          <a:p>
            <a:pPr>
              <a:buNone/>
            </a:pPr>
            <a:r>
              <a:rPr lang="pt-BR" sz="4000" dirty="0" smtClean="0"/>
              <a:t>Gestão do Capital Intelectual</a:t>
            </a:r>
          </a:p>
          <a:p>
            <a:endParaRPr lang="pt-BR" dirty="0" smtClean="0"/>
          </a:p>
          <a:p>
            <a:pPr algn="just">
              <a:buNone/>
            </a:pPr>
            <a:r>
              <a:rPr lang="pt-BR" dirty="0" smtClean="0"/>
              <a:t>		Segundo estudo do Financial </a:t>
            </a:r>
            <a:r>
              <a:rPr lang="pt-BR" dirty="0" err="1" smtClean="0"/>
              <a:t>and</a:t>
            </a:r>
            <a:r>
              <a:rPr lang="pt-BR" dirty="0" smtClean="0"/>
              <a:t> Management </a:t>
            </a:r>
            <a:r>
              <a:rPr lang="pt-BR" dirty="0" err="1" smtClean="0"/>
              <a:t>Acconting</a:t>
            </a:r>
            <a:r>
              <a:rPr lang="pt-BR" dirty="0" smtClean="0"/>
              <a:t> </a:t>
            </a:r>
            <a:r>
              <a:rPr lang="pt-BR" dirty="0" err="1" smtClean="0"/>
              <a:t>Committee</a:t>
            </a:r>
            <a:r>
              <a:rPr lang="pt-BR" dirty="0" smtClean="0"/>
              <a:t> (Técnica Contábil) apud </a:t>
            </a:r>
            <a:r>
              <a:rPr lang="pt-BR" dirty="0" err="1" smtClean="0"/>
              <a:t>Baum</a:t>
            </a:r>
            <a:r>
              <a:rPr lang="pt-BR" dirty="0" smtClean="0"/>
              <a:t> &amp; </a:t>
            </a:r>
            <a:r>
              <a:rPr lang="pt-BR" dirty="0" err="1" smtClean="0"/>
              <a:t>GonçalveS</a:t>
            </a:r>
            <a:r>
              <a:rPr lang="pt-BR" dirty="0" smtClean="0"/>
              <a:t> (2001) os conceitos básicos relativos à medida e gestão do capital intelectual estão relacionados a três aspectos:</a:t>
            </a:r>
          </a:p>
          <a:p>
            <a:endParaRPr lang="pt-BR" dirty="0" smtClean="0"/>
          </a:p>
          <a:p>
            <a:r>
              <a:rPr lang="pt-BR" dirty="0" smtClean="0"/>
              <a:t>Contexto Econômico;</a:t>
            </a:r>
          </a:p>
          <a:p>
            <a:r>
              <a:rPr lang="pt-BR" dirty="0" smtClean="0"/>
              <a:t>Contexto Contábil; e</a:t>
            </a:r>
          </a:p>
          <a:p>
            <a:r>
              <a:rPr lang="pt-BR" dirty="0" smtClean="0"/>
              <a:t>Contexto Empresarial.</a:t>
            </a:r>
          </a:p>
          <a:p>
            <a:endParaRPr lang="pt-BR" dirty="0"/>
          </a:p>
        </p:txBody>
      </p:sp>
    </p:spTree>
    <p:extLst>
      <p:ext uri="{BB962C8B-B14F-4D97-AF65-F5344CB8AC3E}">
        <p14:creationId xmlns:p14="http://schemas.microsoft.com/office/powerpoint/2010/main" val="227771396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a:xfrm>
            <a:off x="457200" y="764704"/>
            <a:ext cx="8229600" cy="5242587"/>
          </a:xfrm>
        </p:spPr>
        <p:txBody>
          <a:bodyPr>
            <a:normAutofit/>
          </a:bodyPr>
          <a:lstStyle/>
          <a:p>
            <a:pPr algn="just">
              <a:buNone/>
            </a:pPr>
            <a:r>
              <a:rPr lang="pt-BR" dirty="0" smtClean="0"/>
              <a:t>		Um dos motivos pelos quais as pessoas não dão muita atenção ao capital intelectual é o fato de não puderem ver os ganhos gerados pelo cérebro.</a:t>
            </a:r>
          </a:p>
          <a:p>
            <a:pPr algn="just">
              <a:buNone/>
            </a:pPr>
            <a:r>
              <a:rPr lang="pt-BR" dirty="0" smtClean="0"/>
              <a:t> </a:t>
            </a:r>
          </a:p>
          <a:p>
            <a:pPr algn="just">
              <a:buNone/>
            </a:pPr>
            <a:r>
              <a:rPr lang="pt-BR" dirty="0" smtClean="0"/>
              <a:t>		A metáfora inevitável é a do iceberg. “Acima da superfície ficam os recursos financeiros e físicos, brilhando sob o sol, visíveis, as vezes impressionantes. Por baixo, algo invisível, muito maior, cuja importância todos reconhecem mas cujos retornos ninguém vê.”</a:t>
            </a:r>
          </a:p>
          <a:p>
            <a:endParaRPr lang="pt-BR" dirty="0"/>
          </a:p>
        </p:txBody>
      </p:sp>
    </p:spTree>
    <p:extLst>
      <p:ext uri="{BB962C8B-B14F-4D97-AF65-F5344CB8AC3E}">
        <p14:creationId xmlns:p14="http://schemas.microsoft.com/office/powerpoint/2010/main" val="121219084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p:txBody>
          <a:bodyPr/>
          <a:lstStyle/>
          <a:p>
            <a:pPr marL="109728" indent="0">
              <a:buNone/>
            </a:pPr>
            <a:endParaRPr lang="pt-BR" dirty="0" smtClean="0"/>
          </a:p>
          <a:p>
            <a:pPr marL="109728" indent="0">
              <a:buNone/>
            </a:pPr>
            <a:endParaRPr lang="pt-BR" dirty="0"/>
          </a:p>
          <a:p>
            <a:pPr marL="109728" indent="0">
              <a:buNone/>
            </a:pPr>
            <a:endParaRPr lang="pt-BR" dirty="0" smtClean="0"/>
          </a:p>
          <a:p>
            <a:pPr marL="109728" indent="0" algn="ctr">
              <a:buNone/>
            </a:pPr>
            <a:r>
              <a:rPr lang="pt-BR" dirty="0" smtClean="0"/>
              <a:t>Os equipamentos e infraestrutura organizacional que apoia a produtividade dos funcionários é definido como capital estrutural.</a:t>
            </a:r>
            <a:endParaRPr lang="pt-BR" dirty="0"/>
          </a:p>
        </p:txBody>
      </p:sp>
      <p:sp>
        <p:nvSpPr>
          <p:cNvPr id="2" name="Título 1"/>
          <p:cNvSpPr>
            <a:spLocks noGrp="1"/>
          </p:cNvSpPr>
          <p:nvPr>
            <p:ph type="title"/>
          </p:nvPr>
        </p:nvSpPr>
        <p:spPr/>
        <p:txBody>
          <a:bodyPr/>
          <a:lstStyle/>
          <a:p>
            <a:r>
              <a:rPr lang="pt-BR" b="1" dirty="0" smtClean="0"/>
              <a:t>Capital Estrutural</a:t>
            </a:r>
            <a:endParaRPr lang="pt-BR" b="1" dirty="0"/>
          </a:p>
        </p:txBody>
      </p:sp>
    </p:spTree>
    <p:extLst>
      <p:ext uri="{BB962C8B-B14F-4D97-AF65-F5344CB8AC3E}">
        <p14:creationId xmlns:p14="http://schemas.microsoft.com/office/powerpoint/2010/main" val="111736427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p:txBody>
          <a:bodyPr/>
          <a:lstStyle/>
          <a:p>
            <a:endParaRPr lang="pt-BR" dirty="0" smtClean="0"/>
          </a:p>
          <a:p>
            <a:r>
              <a:rPr lang="pt-BR" dirty="0" smtClean="0"/>
              <a:t>É importante lembrar que:</a:t>
            </a:r>
          </a:p>
          <a:p>
            <a:pPr marL="109728" indent="0" algn="ctr">
              <a:buNone/>
            </a:pPr>
            <a:endParaRPr lang="pt-BR" dirty="0" smtClean="0"/>
          </a:p>
          <a:p>
            <a:pPr marL="109728" indent="0" algn="ctr">
              <a:buNone/>
            </a:pPr>
            <a:endParaRPr lang="pt-BR" dirty="0" smtClean="0"/>
          </a:p>
          <a:p>
            <a:pPr marL="109728" indent="0" algn="ctr">
              <a:buNone/>
            </a:pPr>
            <a:r>
              <a:rPr lang="pt-BR" sz="3200" dirty="0" smtClean="0"/>
              <a:t>O </a:t>
            </a:r>
            <a:r>
              <a:rPr lang="pt-BR" sz="3200" dirty="0"/>
              <a:t>Capital </a:t>
            </a:r>
            <a:r>
              <a:rPr lang="pt-BR" sz="3200" dirty="0" smtClean="0"/>
              <a:t>Estrutural </a:t>
            </a:r>
            <a:r>
              <a:rPr lang="pt-BR" sz="3200" dirty="0"/>
              <a:t>pode ser possuído e, portanto</a:t>
            </a:r>
            <a:r>
              <a:rPr lang="pt-BR" sz="3200" dirty="0" smtClean="0"/>
              <a:t>, também pode ser </a:t>
            </a:r>
            <a:r>
              <a:rPr lang="pt-BR" sz="3200" dirty="0"/>
              <a:t>negociado.</a:t>
            </a:r>
          </a:p>
          <a:p>
            <a:pPr marL="109728" indent="0" algn="ctr">
              <a:buNone/>
            </a:pPr>
            <a:endParaRPr lang="pt-BR" dirty="0" smtClean="0"/>
          </a:p>
        </p:txBody>
      </p:sp>
      <p:sp>
        <p:nvSpPr>
          <p:cNvPr id="3" name="Título 2"/>
          <p:cNvSpPr>
            <a:spLocks noGrp="1"/>
          </p:cNvSpPr>
          <p:nvPr>
            <p:ph type="title"/>
          </p:nvPr>
        </p:nvSpPr>
        <p:spPr/>
        <p:txBody>
          <a:bodyPr/>
          <a:lstStyle/>
          <a:p>
            <a:r>
              <a:rPr lang="pt-BR" dirty="0" smtClean="0"/>
              <a:t>Capital Estrutural</a:t>
            </a:r>
            <a:endParaRPr lang="pt-BR" dirty="0"/>
          </a:p>
        </p:txBody>
      </p:sp>
    </p:spTree>
    <p:extLst>
      <p:ext uri="{BB962C8B-B14F-4D97-AF65-F5344CB8AC3E}">
        <p14:creationId xmlns:p14="http://schemas.microsoft.com/office/powerpoint/2010/main" val="87653308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normAutofit/>
          </a:bodyPr>
          <a:lstStyle/>
          <a:p>
            <a:r>
              <a:rPr lang="pt-BR" sz="4000" dirty="0" smtClean="0"/>
              <a:t>Capitais do Conhecimento</a:t>
            </a:r>
            <a:endParaRPr lang="pt-BR" sz="4000" dirty="0"/>
          </a:p>
        </p:txBody>
      </p:sp>
      <p:sp>
        <p:nvSpPr>
          <p:cNvPr id="10243" name="Rectangle 3"/>
          <p:cNvSpPr>
            <a:spLocks noGrp="1" noChangeArrowheads="1"/>
          </p:cNvSpPr>
          <p:nvPr>
            <p:ph type="body" idx="1"/>
          </p:nvPr>
        </p:nvSpPr>
        <p:spPr>
          <a:xfrm>
            <a:off x="323850" y="1600200"/>
            <a:ext cx="8640763" cy="4525963"/>
          </a:xfrm>
        </p:spPr>
        <p:txBody>
          <a:bodyPr/>
          <a:lstStyle/>
          <a:p>
            <a:pPr marL="109728" indent="0">
              <a:buNone/>
            </a:pPr>
            <a:endParaRPr lang="pt-BR" sz="2400" dirty="0" smtClean="0"/>
          </a:p>
          <a:p>
            <a:pPr marL="109728" indent="0" algn="just">
              <a:buNone/>
            </a:pPr>
            <a:r>
              <a:rPr lang="pt-BR" sz="2400" dirty="0" smtClean="0"/>
              <a:t>Prédios, máquinas, equipamentos e moeda. Por muito tempo, esse era o tipo de ativo considerado na avaliação do valor da organização. No entanto essa realidade vem mudando gradativamente e uma nova consciência começa ganhar importância  no mercado e nas empresas, o conhecimento. Segundo o modelo de ativos do conhecimento do crie são quatros os tipos de capitais do conhecimento.</a:t>
            </a:r>
            <a:endParaRPr lang="pt-BR" sz="2400" dirty="0"/>
          </a:p>
        </p:txBody>
      </p:sp>
    </p:spTree>
    <p:extLst>
      <p:ext uri="{BB962C8B-B14F-4D97-AF65-F5344CB8AC3E}">
        <p14:creationId xmlns:p14="http://schemas.microsoft.com/office/powerpoint/2010/main" val="84283609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p:txBody>
          <a:bodyPr>
            <a:normAutofit lnSpcReduction="10000"/>
          </a:bodyPr>
          <a:lstStyle/>
          <a:p>
            <a:endParaRPr lang="pt-BR" dirty="0" smtClean="0"/>
          </a:p>
          <a:p>
            <a:pPr marL="109728" indent="0">
              <a:buNone/>
            </a:pPr>
            <a:r>
              <a:rPr lang="pt-BR" dirty="0"/>
              <a:t>Uma maneira de organizar o capital estrutural é identificá-lo como se fosse formado por três tipos de capital: </a:t>
            </a:r>
            <a:endParaRPr lang="pt-BR" dirty="0" smtClean="0"/>
          </a:p>
          <a:p>
            <a:endParaRPr lang="pt-BR" dirty="0" smtClean="0"/>
          </a:p>
          <a:p>
            <a:r>
              <a:rPr lang="pt-BR" dirty="0" smtClean="0"/>
              <a:t>Capital Organizacional</a:t>
            </a:r>
          </a:p>
          <a:p>
            <a:endParaRPr lang="pt-BR" dirty="0" smtClean="0"/>
          </a:p>
          <a:p>
            <a:r>
              <a:rPr lang="pt-BR" dirty="0" smtClean="0"/>
              <a:t>Capital de Inovação</a:t>
            </a:r>
            <a:endParaRPr lang="pt-BR" dirty="0"/>
          </a:p>
          <a:p>
            <a:endParaRPr lang="pt-BR" dirty="0" smtClean="0"/>
          </a:p>
          <a:p>
            <a:r>
              <a:rPr lang="pt-BR" dirty="0" smtClean="0"/>
              <a:t>Capital de Processos</a:t>
            </a:r>
            <a:endParaRPr lang="pt-BR" dirty="0"/>
          </a:p>
        </p:txBody>
      </p:sp>
      <p:sp>
        <p:nvSpPr>
          <p:cNvPr id="3" name="Título 2"/>
          <p:cNvSpPr>
            <a:spLocks noGrp="1"/>
          </p:cNvSpPr>
          <p:nvPr>
            <p:ph type="title"/>
          </p:nvPr>
        </p:nvSpPr>
        <p:spPr/>
        <p:txBody>
          <a:bodyPr/>
          <a:lstStyle/>
          <a:p>
            <a:r>
              <a:rPr lang="pt-BR" dirty="0" smtClean="0"/>
              <a:t>Capital Estrutural</a:t>
            </a:r>
            <a:endParaRPr lang="pt-BR" dirty="0"/>
          </a:p>
        </p:txBody>
      </p:sp>
    </p:spTree>
    <p:extLst>
      <p:ext uri="{BB962C8B-B14F-4D97-AF65-F5344CB8AC3E}">
        <p14:creationId xmlns:p14="http://schemas.microsoft.com/office/powerpoint/2010/main" val="39050993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p:txBody>
          <a:bodyPr>
            <a:normAutofit/>
          </a:bodyPr>
          <a:lstStyle/>
          <a:p>
            <a:pPr marL="109728" indent="0">
              <a:buNone/>
            </a:pPr>
            <a:endParaRPr lang="pt-BR" sz="2400" dirty="0" smtClean="0"/>
          </a:p>
          <a:p>
            <a:pPr marL="109728" indent="0">
              <a:buNone/>
            </a:pPr>
            <a:r>
              <a:rPr lang="pt-BR" sz="2600" dirty="0" smtClean="0"/>
              <a:t>A </a:t>
            </a:r>
            <a:r>
              <a:rPr lang="pt-BR" sz="2600" dirty="0"/>
              <a:t>gestão do capital estrutural deve contemplar três processos distintos e complementares:</a:t>
            </a:r>
            <a:br>
              <a:rPr lang="pt-BR" sz="2600" dirty="0"/>
            </a:br>
            <a:endParaRPr lang="pt-BR" sz="2600" dirty="0" smtClean="0"/>
          </a:p>
          <a:p>
            <a:r>
              <a:rPr lang="pt-BR" sz="2600" dirty="0" smtClean="0"/>
              <a:t> </a:t>
            </a:r>
            <a:r>
              <a:rPr lang="pt-BR" sz="2600" dirty="0"/>
              <a:t>A definição do conjunto de processos-chave do </a:t>
            </a:r>
            <a:r>
              <a:rPr lang="pt-BR" sz="2600" dirty="0" smtClean="0"/>
              <a:t>negócio.</a:t>
            </a:r>
          </a:p>
          <a:p>
            <a:r>
              <a:rPr lang="pt-BR" sz="2600" dirty="0" smtClean="0"/>
              <a:t> </a:t>
            </a:r>
            <a:r>
              <a:rPr lang="pt-BR" sz="2600" dirty="0"/>
              <a:t>A definição do tipo de estrutura </a:t>
            </a:r>
            <a:r>
              <a:rPr lang="pt-BR" sz="2600" dirty="0" smtClean="0"/>
              <a:t>organizacional. </a:t>
            </a:r>
          </a:p>
          <a:p>
            <a:r>
              <a:rPr lang="pt-BR" sz="2600" dirty="0" smtClean="0"/>
              <a:t>A </a:t>
            </a:r>
            <a:r>
              <a:rPr lang="pt-BR" sz="2600" dirty="0"/>
              <a:t>definição dos instrumentos de acompanhamento e avaliação dos </a:t>
            </a:r>
            <a:r>
              <a:rPr lang="pt-BR" sz="2600" dirty="0" smtClean="0"/>
              <a:t>projetos.</a:t>
            </a:r>
            <a:endParaRPr lang="pt-BR" sz="2600" dirty="0"/>
          </a:p>
        </p:txBody>
      </p:sp>
      <p:sp>
        <p:nvSpPr>
          <p:cNvPr id="3" name="Título 2"/>
          <p:cNvSpPr>
            <a:spLocks noGrp="1"/>
          </p:cNvSpPr>
          <p:nvPr>
            <p:ph type="title"/>
          </p:nvPr>
        </p:nvSpPr>
        <p:spPr/>
        <p:txBody>
          <a:bodyPr/>
          <a:lstStyle/>
          <a:p>
            <a:r>
              <a:rPr lang="pt-BR" dirty="0" smtClean="0"/>
              <a:t>Capital Estrutural</a:t>
            </a:r>
            <a:endParaRPr lang="pt-BR" dirty="0"/>
          </a:p>
        </p:txBody>
      </p:sp>
    </p:spTree>
    <p:extLst>
      <p:ext uri="{BB962C8B-B14F-4D97-AF65-F5344CB8AC3E}">
        <p14:creationId xmlns:p14="http://schemas.microsoft.com/office/powerpoint/2010/main" val="352517694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457200" y="1196752"/>
            <a:ext cx="8229600" cy="4810539"/>
          </a:xfrm>
        </p:spPr>
        <p:txBody>
          <a:bodyPr/>
          <a:lstStyle/>
          <a:p>
            <a:r>
              <a:rPr lang="pt-BR" dirty="0" smtClean="0"/>
              <a:t>Indicadores de Desempenho</a:t>
            </a:r>
          </a:p>
          <a:p>
            <a:endParaRPr lang="pt-BR" dirty="0"/>
          </a:p>
          <a:p>
            <a:endParaRPr lang="pt-BR" dirty="0"/>
          </a:p>
        </p:txBody>
      </p:sp>
      <p:sp>
        <p:nvSpPr>
          <p:cNvPr id="2" name="Título 1"/>
          <p:cNvSpPr>
            <a:spLocks noGrp="1"/>
          </p:cNvSpPr>
          <p:nvPr>
            <p:ph type="title"/>
          </p:nvPr>
        </p:nvSpPr>
        <p:spPr/>
        <p:txBody>
          <a:bodyPr/>
          <a:lstStyle/>
          <a:p>
            <a:r>
              <a:rPr lang="pt-BR" b="1" dirty="0" smtClean="0"/>
              <a:t>Capital Estrutural</a:t>
            </a:r>
            <a:endParaRPr lang="pt-BR" b="1" dirty="0"/>
          </a:p>
        </p:txBody>
      </p:sp>
      <p:graphicFrame>
        <p:nvGraphicFramePr>
          <p:cNvPr id="5" name="Tabela 4"/>
          <p:cNvGraphicFramePr>
            <a:graphicFrameLocks noGrp="1"/>
          </p:cNvGraphicFramePr>
          <p:nvPr>
            <p:extLst>
              <p:ext uri="{D42A27DB-BD31-4B8C-83A1-F6EECF244321}">
                <p14:modId xmlns:p14="http://schemas.microsoft.com/office/powerpoint/2010/main" val="62188482"/>
              </p:ext>
            </p:extLst>
          </p:nvPr>
        </p:nvGraphicFramePr>
        <p:xfrm>
          <a:off x="395536" y="1700808"/>
          <a:ext cx="8496944" cy="4983480"/>
        </p:xfrm>
        <a:graphic>
          <a:graphicData uri="http://schemas.openxmlformats.org/drawingml/2006/table">
            <a:tbl>
              <a:tblPr firstRow="1" bandRow="1">
                <a:tableStyleId>{5C22544A-7EE6-4342-B048-85BDC9FD1C3A}</a:tableStyleId>
              </a:tblPr>
              <a:tblGrid>
                <a:gridCol w="5832648"/>
                <a:gridCol w="2664296"/>
              </a:tblGrid>
              <a:tr h="430775">
                <a:tc>
                  <a:txBody>
                    <a:bodyPr/>
                    <a:lstStyle/>
                    <a:p>
                      <a:pPr algn="ctr">
                        <a:lnSpc>
                          <a:spcPct val="150000"/>
                        </a:lnSpc>
                        <a:spcAft>
                          <a:spcPts val="0"/>
                        </a:spcAft>
                      </a:pPr>
                      <a:r>
                        <a:rPr lang="pt-BR" sz="2000" b="1" dirty="0">
                          <a:effectLst/>
                          <a:latin typeface="Times New Roman"/>
                          <a:ea typeface="Times New Roman"/>
                        </a:rPr>
                        <a:t>Indicadores</a:t>
                      </a:r>
                      <a:endParaRPr lang="pt-BR" sz="2000" dirty="0">
                        <a:effectLst/>
                        <a:latin typeface="Times New Roman"/>
                        <a:ea typeface="Times New Roman"/>
                      </a:endParaRPr>
                    </a:p>
                  </a:txBody>
                  <a:tcPr marL="44450" marR="44450" marT="0" marB="0"/>
                </a:tc>
                <a:tc>
                  <a:txBody>
                    <a:bodyPr/>
                    <a:lstStyle/>
                    <a:p>
                      <a:pPr indent="450215">
                        <a:lnSpc>
                          <a:spcPct val="150000"/>
                        </a:lnSpc>
                        <a:spcAft>
                          <a:spcPts val="0"/>
                        </a:spcAft>
                      </a:pPr>
                      <a:r>
                        <a:rPr lang="pt-BR" sz="2000" b="1" dirty="0">
                          <a:effectLst/>
                          <a:latin typeface="Times New Roman"/>
                          <a:ea typeface="Times New Roman"/>
                        </a:rPr>
                        <a:t>Unidade de medida</a:t>
                      </a:r>
                      <a:endParaRPr lang="pt-BR" sz="2000" dirty="0">
                        <a:effectLst/>
                        <a:latin typeface="Times New Roman"/>
                        <a:ea typeface="Times New Roman"/>
                      </a:endParaRPr>
                    </a:p>
                  </a:txBody>
                  <a:tcPr marL="44450" marR="44450" marT="0" marB="0"/>
                </a:tc>
              </a:tr>
              <a:tr h="387698">
                <a:tc>
                  <a:txBody>
                    <a:bodyPr/>
                    <a:lstStyle/>
                    <a:p>
                      <a:pPr algn="just">
                        <a:lnSpc>
                          <a:spcPct val="150000"/>
                        </a:lnSpc>
                        <a:spcAft>
                          <a:spcPts val="0"/>
                        </a:spcAft>
                      </a:pPr>
                      <a:r>
                        <a:rPr lang="pt-BR" sz="1800" dirty="0">
                          <a:effectLst/>
                          <a:latin typeface="Times New Roman"/>
                          <a:ea typeface="Times New Roman"/>
                        </a:rPr>
                        <a:t>Despesas administrativas/Ativos administrativos</a:t>
                      </a:r>
                    </a:p>
                  </a:txBody>
                  <a:tcPr marL="44450" marR="44450" marT="0" marB="0"/>
                </a:tc>
                <a:tc>
                  <a:txBody>
                    <a:bodyPr/>
                    <a:lstStyle/>
                    <a:p>
                      <a:pPr indent="450215" algn="ctr">
                        <a:lnSpc>
                          <a:spcPct val="150000"/>
                        </a:lnSpc>
                        <a:spcAft>
                          <a:spcPts val="0"/>
                        </a:spcAft>
                      </a:pPr>
                      <a:r>
                        <a:rPr lang="pt-BR" sz="1800">
                          <a:effectLst/>
                          <a:latin typeface="Times New Roman"/>
                          <a:ea typeface="Times New Roman"/>
                        </a:rPr>
                        <a:t>%</a:t>
                      </a:r>
                    </a:p>
                  </a:txBody>
                  <a:tcPr marL="44450" marR="44450" marT="0" marB="0"/>
                </a:tc>
              </a:tr>
              <a:tr h="387698">
                <a:tc>
                  <a:txBody>
                    <a:bodyPr/>
                    <a:lstStyle/>
                    <a:p>
                      <a:pPr algn="just">
                        <a:lnSpc>
                          <a:spcPct val="150000"/>
                        </a:lnSpc>
                        <a:spcAft>
                          <a:spcPts val="0"/>
                        </a:spcAft>
                      </a:pPr>
                      <a:r>
                        <a:rPr lang="pt-BR" sz="1800">
                          <a:effectLst/>
                          <a:latin typeface="Times New Roman"/>
                          <a:ea typeface="Times New Roman"/>
                        </a:rPr>
                        <a:t>Despesas administrativas/Receita total</a:t>
                      </a:r>
                    </a:p>
                  </a:txBody>
                  <a:tcPr marL="44450" marR="44450" marT="0" marB="0"/>
                </a:tc>
                <a:tc>
                  <a:txBody>
                    <a:bodyPr/>
                    <a:lstStyle/>
                    <a:p>
                      <a:pPr indent="450215" algn="ctr">
                        <a:lnSpc>
                          <a:spcPct val="150000"/>
                        </a:lnSpc>
                        <a:spcAft>
                          <a:spcPts val="0"/>
                        </a:spcAft>
                      </a:pPr>
                      <a:r>
                        <a:rPr lang="pt-BR" sz="1800" dirty="0">
                          <a:effectLst/>
                          <a:latin typeface="Times New Roman"/>
                          <a:ea typeface="Times New Roman"/>
                        </a:rPr>
                        <a:t>%</a:t>
                      </a:r>
                    </a:p>
                  </a:txBody>
                  <a:tcPr marL="44450" marR="44450" marT="0" marB="0"/>
                </a:tc>
              </a:tr>
              <a:tr h="387698">
                <a:tc>
                  <a:txBody>
                    <a:bodyPr/>
                    <a:lstStyle/>
                    <a:p>
                      <a:pPr algn="just">
                        <a:lnSpc>
                          <a:spcPct val="150000"/>
                        </a:lnSpc>
                        <a:spcAft>
                          <a:spcPts val="0"/>
                        </a:spcAft>
                      </a:pPr>
                      <a:r>
                        <a:rPr lang="pt-BR" sz="1800">
                          <a:effectLst/>
                          <a:latin typeface="Times New Roman"/>
                          <a:ea typeface="Times New Roman"/>
                        </a:rPr>
                        <a:t>Custos dos erros administrativos/Receitas gerenciais</a:t>
                      </a:r>
                    </a:p>
                  </a:txBody>
                  <a:tcPr marL="44450" marR="44450" marT="0" marB="0"/>
                </a:tc>
                <a:tc>
                  <a:txBody>
                    <a:bodyPr/>
                    <a:lstStyle/>
                    <a:p>
                      <a:pPr indent="450215" algn="ctr">
                        <a:lnSpc>
                          <a:spcPct val="150000"/>
                        </a:lnSpc>
                        <a:spcAft>
                          <a:spcPts val="0"/>
                        </a:spcAft>
                      </a:pPr>
                      <a:r>
                        <a:rPr lang="pt-BR" sz="1800">
                          <a:effectLst/>
                          <a:latin typeface="Times New Roman"/>
                          <a:ea typeface="Times New Roman"/>
                        </a:rPr>
                        <a:t>%</a:t>
                      </a:r>
                    </a:p>
                  </a:txBody>
                  <a:tcPr marL="44450" marR="44450" marT="0" marB="0"/>
                </a:tc>
              </a:tr>
              <a:tr h="387698">
                <a:tc>
                  <a:txBody>
                    <a:bodyPr/>
                    <a:lstStyle/>
                    <a:p>
                      <a:pPr algn="just">
                        <a:lnSpc>
                          <a:spcPct val="150000"/>
                        </a:lnSpc>
                        <a:spcAft>
                          <a:spcPts val="0"/>
                        </a:spcAft>
                      </a:pPr>
                      <a:r>
                        <a:rPr lang="pt-BR" sz="1800" dirty="0">
                          <a:effectLst/>
                          <a:latin typeface="Times New Roman"/>
                          <a:ea typeface="Times New Roman"/>
                        </a:rPr>
                        <a:t>Tempo de processamento dos pagamentos a terceiros</a:t>
                      </a:r>
                    </a:p>
                  </a:txBody>
                  <a:tcPr marL="44450" marR="44450" marT="0" marB="0"/>
                </a:tc>
                <a:tc>
                  <a:txBody>
                    <a:bodyPr/>
                    <a:lstStyle/>
                    <a:p>
                      <a:pPr indent="450215" algn="ctr">
                        <a:lnSpc>
                          <a:spcPct val="150000"/>
                        </a:lnSpc>
                        <a:spcAft>
                          <a:spcPts val="0"/>
                        </a:spcAft>
                      </a:pPr>
                      <a:r>
                        <a:rPr lang="pt-BR" sz="1800">
                          <a:effectLst/>
                          <a:latin typeface="Times New Roman"/>
                          <a:ea typeface="Times New Roman"/>
                        </a:rPr>
                        <a:t>tempo</a:t>
                      </a:r>
                    </a:p>
                  </a:txBody>
                  <a:tcPr marL="44450" marR="44450" marT="0" marB="0"/>
                </a:tc>
              </a:tr>
              <a:tr h="387698">
                <a:tc>
                  <a:txBody>
                    <a:bodyPr/>
                    <a:lstStyle/>
                    <a:p>
                      <a:pPr algn="just">
                        <a:lnSpc>
                          <a:spcPct val="150000"/>
                        </a:lnSpc>
                        <a:spcAft>
                          <a:spcPts val="0"/>
                        </a:spcAft>
                      </a:pPr>
                      <a:r>
                        <a:rPr lang="pt-BR" sz="1800" dirty="0">
                          <a:effectLst/>
                          <a:latin typeface="Times New Roman"/>
                          <a:ea typeface="Times New Roman"/>
                        </a:rPr>
                        <a:t>Contratos redigidos sem erros</a:t>
                      </a:r>
                    </a:p>
                  </a:txBody>
                  <a:tcPr marL="44450" marR="44450" marT="0" marB="0"/>
                </a:tc>
                <a:tc>
                  <a:txBody>
                    <a:bodyPr/>
                    <a:lstStyle/>
                    <a:p>
                      <a:pPr indent="450215" algn="ctr">
                        <a:lnSpc>
                          <a:spcPct val="150000"/>
                        </a:lnSpc>
                        <a:spcAft>
                          <a:spcPts val="0"/>
                        </a:spcAft>
                      </a:pPr>
                      <a:r>
                        <a:rPr lang="pt-BR" sz="1800">
                          <a:effectLst/>
                          <a:latin typeface="Times New Roman"/>
                          <a:ea typeface="Times New Roman"/>
                        </a:rPr>
                        <a:t>%</a:t>
                      </a:r>
                    </a:p>
                  </a:txBody>
                  <a:tcPr marL="44450" marR="44450" marT="0" marB="0"/>
                </a:tc>
              </a:tr>
              <a:tr h="387698">
                <a:tc>
                  <a:txBody>
                    <a:bodyPr/>
                    <a:lstStyle/>
                    <a:p>
                      <a:pPr algn="just">
                        <a:lnSpc>
                          <a:spcPct val="150000"/>
                        </a:lnSpc>
                        <a:spcAft>
                          <a:spcPts val="0"/>
                        </a:spcAft>
                      </a:pPr>
                      <a:r>
                        <a:rPr lang="pt-BR" sz="1800">
                          <a:effectLst/>
                          <a:latin typeface="Times New Roman"/>
                          <a:ea typeface="Times New Roman"/>
                        </a:rPr>
                        <a:t>Pcs/Empregado</a:t>
                      </a:r>
                    </a:p>
                  </a:txBody>
                  <a:tcPr marL="44450" marR="44450" marT="0" marB="0"/>
                </a:tc>
                <a:tc>
                  <a:txBody>
                    <a:bodyPr/>
                    <a:lstStyle/>
                    <a:p>
                      <a:pPr indent="450215" algn="ctr">
                        <a:lnSpc>
                          <a:spcPct val="150000"/>
                        </a:lnSpc>
                        <a:spcAft>
                          <a:spcPts val="0"/>
                        </a:spcAft>
                      </a:pPr>
                      <a:r>
                        <a:rPr lang="pt-BR" sz="1800">
                          <a:effectLst/>
                          <a:latin typeface="Times New Roman"/>
                          <a:ea typeface="Times New Roman"/>
                        </a:rPr>
                        <a:t>un</a:t>
                      </a:r>
                    </a:p>
                  </a:txBody>
                  <a:tcPr marL="44450" marR="44450" marT="0" marB="0"/>
                </a:tc>
              </a:tr>
              <a:tr h="387698">
                <a:tc>
                  <a:txBody>
                    <a:bodyPr/>
                    <a:lstStyle/>
                    <a:p>
                      <a:pPr algn="just">
                        <a:lnSpc>
                          <a:spcPct val="150000"/>
                        </a:lnSpc>
                        <a:spcAft>
                          <a:spcPts val="0"/>
                        </a:spcAft>
                      </a:pPr>
                      <a:r>
                        <a:rPr lang="pt-BR" sz="1800">
                          <a:effectLst/>
                          <a:latin typeface="Times New Roman"/>
                          <a:ea typeface="Times New Roman"/>
                        </a:rPr>
                        <a:t>Despesas administrativas por empregado</a:t>
                      </a:r>
                    </a:p>
                  </a:txBody>
                  <a:tcPr marL="44450" marR="44450" marT="0" marB="0"/>
                </a:tc>
                <a:tc>
                  <a:txBody>
                    <a:bodyPr/>
                    <a:lstStyle/>
                    <a:p>
                      <a:pPr indent="450215" algn="ctr">
                        <a:lnSpc>
                          <a:spcPct val="150000"/>
                        </a:lnSpc>
                        <a:spcAft>
                          <a:spcPts val="0"/>
                        </a:spcAft>
                      </a:pPr>
                      <a:r>
                        <a:rPr lang="pt-BR" sz="1800">
                          <a:effectLst/>
                          <a:latin typeface="Times New Roman"/>
                          <a:ea typeface="Times New Roman"/>
                        </a:rPr>
                        <a:t>$</a:t>
                      </a:r>
                    </a:p>
                  </a:txBody>
                  <a:tcPr marL="44450" marR="44450" marT="0" marB="0"/>
                </a:tc>
              </a:tr>
              <a:tr h="387698">
                <a:tc>
                  <a:txBody>
                    <a:bodyPr/>
                    <a:lstStyle/>
                    <a:p>
                      <a:pPr algn="just">
                        <a:lnSpc>
                          <a:spcPct val="150000"/>
                        </a:lnSpc>
                        <a:spcAft>
                          <a:spcPts val="0"/>
                        </a:spcAft>
                      </a:pPr>
                      <a:r>
                        <a:rPr lang="pt-BR" sz="1800">
                          <a:effectLst/>
                          <a:latin typeface="Times New Roman"/>
                          <a:ea typeface="Times New Roman"/>
                        </a:rPr>
                        <a:t>Despesas com tecnologia da informação por empregado</a:t>
                      </a:r>
                    </a:p>
                  </a:txBody>
                  <a:tcPr marL="44450" marR="44450" marT="0" marB="0"/>
                </a:tc>
                <a:tc>
                  <a:txBody>
                    <a:bodyPr/>
                    <a:lstStyle/>
                    <a:p>
                      <a:pPr indent="450215" algn="ctr">
                        <a:lnSpc>
                          <a:spcPct val="150000"/>
                        </a:lnSpc>
                        <a:spcAft>
                          <a:spcPts val="0"/>
                        </a:spcAft>
                      </a:pPr>
                      <a:r>
                        <a:rPr lang="pt-BR" sz="1800">
                          <a:effectLst/>
                          <a:latin typeface="Times New Roman"/>
                          <a:ea typeface="Times New Roman"/>
                        </a:rPr>
                        <a:t>%</a:t>
                      </a:r>
                    </a:p>
                  </a:txBody>
                  <a:tcPr marL="44450" marR="44450" marT="0" marB="0"/>
                </a:tc>
              </a:tr>
              <a:tr h="387698">
                <a:tc>
                  <a:txBody>
                    <a:bodyPr/>
                    <a:lstStyle/>
                    <a:p>
                      <a:pPr algn="just">
                        <a:lnSpc>
                          <a:spcPct val="150000"/>
                        </a:lnSpc>
                        <a:spcAft>
                          <a:spcPts val="0"/>
                        </a:spcAft>
                      </a:pPr>
                      <a:r>
                        <a:rPr lang="pt-BR" sz="1800">
                          <a:effectLst/>
                          <a:latin typeface="Times New Roman"/>
                          <a:ea typeface="Times New Roman"/>
                        </a:rPr>
                        <a:t>Equipamento de informática adquirido</a:t>
                      </a:r>
                    </a:p>
                  </a:txBody>
                  <a:tcPr marL="44450" marR="44450" marT="0" marB="0"/>
                </a:tc>
                <a:tc>
                  <a:txBody>
                    <a:bodyPr/>
                    <a:lstStyle/>
                    <a:p>
                      <a:pPr indent="450215" algn="ctr">
                        <a:lnSpc>
                          <a:spcPct val="150000"/>
                        </a:lnSpc>
                        <a:spcAft>
                          <a:spcPts val="0"/>
                        </a:spcAft>
                      </a:pPr>
                      <a:r>
                        <a:rPr lang="pt-BR" sz="1800">
                          <a:effectLst/>
                          <a:latin typeface="Times New Roman"/>
                          <a:ea typeface="Times New Roman"/>
                        </a:rPr>
                        <a:t>$</a:t>
                      </a:r>
                    </a:p>
                  </a:txBody>
                  <a:tcPr marL="44450" marR="44450" marT="0" marB="0"/>
                </a:tc>
              </a:tr>
              <a:tr h="387698">
                <a:tc>
                  <a:txBody>
                    <a:bodyPr/>
                    <a:lstStyle/>
                    <a:p>
                      <a:pPr algn="just">
                        <a:lnSpc>
                          <a:spcPct val="150000"/>
                        </a:lnSpc>
                        <a:spcAft>
                          <a:spcPts val="0"/>
                        </a:spcAft>
                      </a:pPr>
                      <a:r>
                        <a:rPr lang="pt-BR" sz="1800">
                          <a:effectLst/>
                          <a:latin typeface="Times New Roman"/>
                          <a:ea typeface="Times New Roman"/>
                        </a:rPr>
                        <a:t>Desempenho corporativo/Meta de qualidade</a:t>
                      </a:r>
                    </a:p>
                  </a:txBody>
                  <a:tcPr marL="44450" marR="44450" marT="0" marB="0"/>
                </a:tc>
                <a:tc>
                  <a:txBody>
                    <a:bodyPr/>
                    <a:lstStyle/>
                    <a:p>
                      <a:pPr indent="450215" algn="ctr">
                        <a:lnSpc>
                          <a:spcPct val="150000"/>
                        </a:lnSpc>
                        <a:spcAft>
                          <a:spcPts val="0"/>
                        </a:spcAft>
                      </a:pPr>
                      <a:r>
                        <a:rPr lang="pt-BR" sz="1800">
                          <a:effectLst/>
                          <a:latin typeface="Times New Roman"/>
                          <a:ea typeface="Times New Roman"/>
                        </a:rPr>
                        <a:t>%</a:t>
                      </a:r>
                    </a:p>
                  </a:txBody>
                  <a:tcPr marL="44450" marR="44450" marT="0" marB="0"/>
                </a:tc>
              </a:tr>
              <a:tr h="387698">
                <a:tc>
                  <a:txBody>
                    <a:bodyPr/>
                    <a:lstStyle/>
                    <a:p>
                      <a:pPr algn="just">
                        <a:lnSpc>
                          <a:spcPct val="150000"/>
                        </a:lnSpc>
                        <a:spcAft>
                          <a:spcPts val="0"/>
                        </a:spcAft>
                      </a:pPr>
                      <a:r>
                        <a:rPr lang="pt-BR" sz="1800" dirty="0">
                          <a:effectLst/>
                          <a:latin typeface="Times New Roman"/>
                          <a:ea typeface="Times New Roman"/>
                        </a:rPr>
                        <a:t>Despesas administrativas/Prêmios bruto recebido</a:t>
                      </a:r>
                    </a:p>
                  </a:txBody>
                  <a:tcPr marL="44450" marR="44450" marT="0" marB="0"/>
                </a:tc>
                <a:tc>
                  <a:txBody>
                    <a:bodyPr/>
                    <a:lstStyle/>
                    <a:p>
                      <a:pPr indent="450215" algn="ctr">
                        <a:lnSpc>
                          <a:spcPct val="150000"/>
                        </a:lnSpc>
                        <a:spcAft>
                          <a:spcPts val="0"/>
                        </a:spcAft>
                      </a:pPr>
                      <a:r>
                        <a:rPr lang="pt-BR" sz="1800" dirty="0">
                          <a:effectLst/>
                          <a:latin typeface="Times New Roman"/>
                          <a:ea typeface="Times New Roman"/>
                        </a:rPr>
                        <a:t>%</a:t>
                      </a:r>
                    </a:p>
                  </a:txBody>
                  <a:tcPr marL="44450" marR="44450" marT="0" marB="0"/>
                </a:tc>
              </a:tr>
            </a:tbl>
          </a:graphicData>
        </a:graphic>
      </p:graphicFrame>
    </p:spTree>
    <p:extLst>
      <p:ext uri="{BB962C8B-B14F-4D97-AF65-F5344CB8AC3E}">
        <p14:creationId xmlns:p14="http://schemas.microsoft.com/office/powerpoint/2010/main" val="335601155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idx="1"/>
          </p:nvPr>
        </p:nvSpPr>
        <p:spPr/>
        <p:txBody>
          <a:bodyPr>
            <a:noAutofit/>
          </a:bodyPr>
          <a:lstStyle/>
          <a:p>
            <a:pPr marL="109728" indent="0" algn="just">
              <a:buNone/>
            </a:pPr>
            <a:endParaRPr lang="pt-BR" sz="2400" dirty="0" smtClean="0">
              <a:solidFill>
                <a:schemeClr val="tx1"/>
              </a:solidFill>
              <a:latin typeface="+mn-lt"/>
              <a:cs typeface="Times New Roman" pitchFamily="18" charset="0"/>
            </a:endParaRPr>
          </a:p>
          <a:p>
            <a:pPr marL="109728" indent="0" algn="just">
              <a:buNone/>
            </a:pPr>
            <a:r>
              <a:rPr lang="pt-BR" sz="2400" dirty="0" smtClean="0">
                <a:solidFill>
                  <a:schemeClr val="tx1"/>
                </a:solidFill>
                <a:latin typeface="+mn-lt"/>
                <a:cs typeface="Times New Roman" pitchFamily="18" charset="0"/>
              </a:rPr>
              <a:t>Em uma empresa, o capital de relacionamento faz parte do capital intelectual que inclui todos os ativos de conhecimento acumulados pelo empreendimento, juntamente com suas relações com outros agentes no mesmo ambiente. Esse conceito surgiu do aprofundamento do capital de cliente, com o objetivo de analisar o conhecimento obtido por todos os tipos de relações com competidores, fornecedores, associações, governo ou outras organizações que interagem no ambiente organizacional</a:t>
            </a:r>
            <a:r>
              <a:rPr lang="pt-BR" sz="2800" dirty="0" smtClean="0">
                <a:solidFill>
                  <a:schemeClr val="tx1"/>
                </a:solidFill>
                <a:latin typeface="+mn-lt"/>
                <a:cs typeface="Times New Roman" pitchFamily="18" charset="0"/>
              </a:rPr>
              <a:t>.</a:t>
            </a:r>
            <a:endParaRPr lang="pt-BR" sz="2800" dirty="0">
              <a:latin typeface="+mn-lt"/>
              <a:cs typeface="Times New Roman" pitchFamily="18" charset="0"/>
            </a:endParaRPr>
          </a:p>
        </p:txBody>
      </p:sp>
      <p:sp>
        <p:nvSpPr>
          <p:cNvPr id="2" name="Título 1"/>
          <p:cNvSpPr>
            <a:spLocks noGrp="1"/>
          </p:cNvSpPr>
          <p:nvPr>
            <p:ph type="title"/>
          </p:nvPr>
        </p:nvSpPr>
        <p:spPr/>
        <p:txBody>
          <a:bodyPr>
            <a:normAutofit/>
          </a:bodyPr>
          <a:lstStyle/>
          <a:p>
            <a:pPr algn="l"/>
            <a:r>
              <a:rPr lang="pt-BR" sz="4000" dirty="0" smtClean="0">
                <a:effectLst>
                  <a:outerShdw blurRad="38100" dist="38100" dir="2700000" algn="tl">
                    <a:srgbClr val="000000">
                      <a:alpha val="43137"/>
                    </a:srgbClr>
                  </a:outerShdw>
                </a:effectLst>
                <a:latin typeface="+mn-lt"/>
              </a:rPr>
              <a:t>Capital de Relacionamento</a:t>
            </a:r>
            <a:endParaRPr lang="pt-BR" sz="4000" dirty="0">
              <a:effectLst>
                <a:outerShdw blurRad="38100" dist="38100" dir="2700000" algn="tl">
                  <a:srgbClr val="000000">
                    <a:alpha val="43137"/>
                  </a:srgbClr>
                </a:outerShdw>
              </a:effectLst>
              <a:latin typeface="+mn-lt"/>
            </a:endParaRPr>
          </a:p>
        </p:txBody>
      </p:sp>
    </p:spTree>
    <p:extLst>
      <p:ext uri="{BB962C8B-B14F-4D97-AF65-F5344CB8AC3E}">
        <p14:creationId xmlns:p14="http://schemas.microsoft.com/office/powerpoint/2010/main" val="88257940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67544" y="980728"/>
            <a:ext cx="8229600" cy="5544616"/>
          </a:xfrm>
        </p:spPr>
        <p:txBody>
          <a:bodyPr>
            <a:noAutofit/>
          </a:bodyPr>
          <a:lstStyle/>
          <a:p>
            <a:pPr algn="just"/>
            <a:r>
              <a:rPr lang="pt-BR" sz="2400" b="0" dirty="0">
                <a:solidFill>
                  <a:schemeClr val="tx1"/>
                </a:solidFill>
                <a:effectLst/>
                <a:latin typeface="+mn-lt"/>
                <a:cs typeface="Times New Roman" pitchFamily="18" charset="0"/>
              </a:rPr>
              <a:t>O</a:t>
            </a:r>
            <a:r>
              <a:rPr lang="pt-BR" sz="2400" b="0" dirty="0" smtClean="0">
                <a:solidFill>
                  <a:schemeClr val="tx1"/>
                </a:solidFill>
                <a:effectLst/>
                <a:latin typeface="+mn-lt"/>
                <a:cs typeface="Times New Roman" pitchFamily="18" charset="0"/>
              </a:rPr>
              <a:t> capital de relacionamento é a estrutura de conhecimento das organizações com as quais a empresa faz negócios e gerencia seus contatos com parceiros estratégicos, fornecedores e clientes, ou seja, é o conhecimento que deve ser utilizado para que a entrega do produto seja feita de forma mais completa. Quanto melhor esse relacionamento, maior a probabilidade de o comprador dividir seus planos com o vendedor, ou seja, maior a probabilidade de uma empresa aprender com seus clientes, fornecedores e outras empresas.</a:t>
            </a:r>
            <a:endParaRPr lang="pt-BR" sz="2400" b="0" dirty="0">
              <a:solidFill>
                <a:schemeClr val="tx1"/>
              </a:solidFill>
              <a:effectLst/>
              <a:latin typeface="+mn-lt"/>
              <a:cs typeface="Times New Roman" pitchFamily="18" charset="0"/>
            </a:endParaRPr>
          </a:p>
        </p:txBody>
      </p:sp>
      <p:sp>
        <p:nvSpPr>
          <p:cNvPr id="4" name="Título 1"/>
          <p:cNvSpPr txBox="1">
            <a:spLocks/>
          </p:cNvSpPr>
          <p:nvPr/>
        </p:nvSpPr>
        <p:spPr>
          <a:xfrm>
            <a:off x="457200" y="274638"/>
            <a:ext cx="8229600" cy="1143000"/>
          </a:xfrm>
          <a:prstGeom prst="rect">
            <a:avLst/>
          </a:prstGeom>
        </p:spPr>
        <p:txBody>
          <a:bodyPr vert="horz" rtlCol="0" anchor="ctr">
            <a:normAutofit/>
            <a:scene3d>
              <a:camera prst="orthographicFront"/>
              <a:lightRig rig="soft" dir="t"/>
            </a:scene3d>
            <a:sp3d prstMaterial="softEdge">
              <a:bevelT w="25400" h="25400"/>
            </a:sp3d>
          </a:bodyPr>
          <a:lst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a:lstStyle>
          <a:p>
            <a:r>
              <a:rPr lang="pt-BR" sz="4000" smtClean="0">
                <a:effectLst>
                  <a:outerShdw blurRad="38100" dist="38100" dir="2700000" algn="tl">
                    <a:srgbClr val="000000">
                      <a:alpha val="43137"/>
                    </a:srgbClr>
                  </a:outerShdw>
                </a:effectLst>
                <a:latin typeface="+mn-lt"/>
              </a:rPr>
              <a:t>Capital de Relacionamento</a:t>
            </a:r>
            <a:endParaRPr lang="pt-BR" sz="4000" dirty="0">
              <a:effectLst>
                <a:outerShdw blurRad="38100" dist="38100" dir="2700000" algn="tl">
                  <a:srgbClr val="000000">
                    <a:alpha val="43137"/>
                  </a:srgbClr>
                </a:outerShdw>
              </a:effectLst>
              <a:latin typeface="+mn-lt"/>
            </a:endParaRPr>
          </a:p>
        </p:txBody>
      </p:sp>
    </p:spTree>
    <p:extLst>
      <p:ext uri="{BB962C8B-B14F-4D97-AF65-F5344CB8AC3E}">
        <p14:creationId xmlns:p14="http://schemas.microsoft.com/office/powerpoint/2010/main" val="209240529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ítulo 3"/>
          <p:cNvSpPr>
            <a:spLocks noGrp="1"/>
          </p:cNvSpPr>
          <p:nvPr>
            <p:ph idx="1"/>
          </p:nvPr>
        </p:nvSpPr>
        <p:spPr/>
        <p:txBody>
          <a:bodyPr>
            <a:normAutofit/>
          </a:bodyPr>
          <a:lstStyle/>
          <a:p>
            <a:pPr>
              <a:buFont typeface="Arial" pitchFamily="34" charset="0"/>
              <a:buChar char="•"/>
            </a:pPr>
            <a:r>
              <a:rPr lang="pt-BR" dirty="0" smtClean="0">
                <a:solidFill>
                  <a:schemeClr val="tx1"/>
                </a:solidFill>
                <a:latin typeface="+mn-lt"/>
                <a:cs typeface="Times New Roman" pitchFamily="18" charset="0"/>
              </a:rPr>
              <a:t> A companhia realizou mais de 500 reuniões e conference calls com investidores;</a:t>
            </a:r>
          </a:p>
          <a:p>
            <a:pPr>
              <a:buFont typeface="Arial" pitchFamily="34" charset="0"/>
              <a:buChar char="•"/>
            </a:pPr>
            <a:endParaRPr lang="pt-BR" dirty="0" smtClean="0">
              <a:solidFill>
                <a:schemeClr val="tx1"/>
              </a:solidFill>
              <a:latin typeface="+mn-lt"/>
              <a:cs typeface="Times New Roman" pitchFamily="18" charset="0"/>
            </a:endParaRPr>
          </a:p>
          <a:p>
            <a:pPr>
              <a:buFont typeface="Arial" pitchFamily="34" charset="0"/>
              <a:buChar char="•"/>
            </a:pPr>
            <a:r>
              <a:rPr lang="pt-BR" dirty="0" smtClean="0">
                <a:solidFill>
                  <a:schemeClr val="tx1"/>
                </a:solidFill>
                <a:latin typeface="+mn-lt"/>
                <a:cs typeface="Times New Roman" pitchFamily="18" charset="0"/>
              </a:rPr>
              <a:t>Programa de participação de investidores em etapas esportivas patrocinadas;</a:t>
            </a:r>
          </a:p>
          <a:p>
            <a:pPr>
              <a:buFont typeface="Arial" pitchFamily="34" charset="0"/>
              <a:buChar char="•"/>
            </a:pPr>
            <a:endParaRPr lang="pt-BR" dirty="0" smtClean="0">
              <a:solidFill>
                <a:schemeClr val="tx1"/>
              </a:solidFill>
              <a:latin typeface="+mn-lt"/>
              <a:cs typeface="Times New Roman" pitchFamily="18" charset="0"/>
            </a:endParaRPr>
          </a:p>
          <a:p>
            <a:pPr>
              <a:buFont typeface="Arial" pitchFamily="34" charset="0"/>
              <a:buChar char="•"/>
            </a:pPr>
            <a:r>
              <a:rPr lang="pt-BR" dirty="0" smtClean="0">
                <a:solidFill>
                  <a:schemeClr val="tx1"/>
                </a:solidFill>
                <a:latin typeface="+mn-lt"/>
                <a:cs typeface="Times New Roman" pitchFamily="18" charset="0"/>
              </a:rPr>
              <a:t> Cerca de 80mil pessoas participaram de palestras, encontros e chats, no Brasil e no exterior.</a:t>
            </a:r>
          </a:p>
          <a:p>
            <a:pPr>
              <a:buFont typeface="Arial" pitchFamily="34" charset="0"/>
              <a:buChar char="•"/>
            </a:pPr>
            <a:endParaRPr lang="pt-BR" dirty="0" smtClean="0">
              <a:latin typeface="+mn-lt"/>
            </a:endParaRPr>
          </a:p>
        </p:txBody>
      </p:sp>
      <p:sp>
        <p:nvSpPr>
          <p:cNvPr id="3" name="Título 2"/>
          <p:cNvSpPr>
            <a:spLocks noGrp="1"/>
          </p:cNvSpPr>
          <p:nvPr>
            <p:ph type="title"/>
          </p:nvPr>
        </p:nvSpPr>
        <p:spPr/>
        <p:txBody>
          <a:bodyPr>
            <a:normAutofit fontScale="90000"/>
          </a:bodyPr>
          <a:lstStyle/>
          <a:p>
            <a:r>
              <a:rPr lang="pt-BR" sz="4000" dirty="0" smtClean="0">
                <a:effectLst>
                  <a:outerShdw blurRad="38100" dist="38100" dir="2700000" algn="tl">
                    <a:srgbClr val="000000">
                      <a:alpha val="43137"/>
                    </a:srgbClr>
                  </a:outerShdw>
                </a:effectLst>
                <a:latin typeface="+mn-lt"/>
              </a:rPr>
              <a:t>Relacionamento com investidores:</a:t>
            </a:r>
            <a:endParaRPr lang="pt-BR" sz="4000" dirty="0">
              <a:effectLst>
                <a:outerShdw blurRad="38100" dist="38100" dir="2700000" algn="tl">
                  <a:srgbClr val="000000">
                    <a:alpha val="43137"/>
                  </a:srgbClr>
                </a:outerShdw>
              </a:effectLst>
              <a:latin typeface="+mn-lt"/>
            </a:endParaRPr>
          </a:p>
        </p:txBody>
      </p:sp>
    </p:spTree>
    <p:extLst>
      <p:ext uri="{BB962C8B-B14F-4D97-AF65-F5344CB8AC3E}">
        <p14:creationId xmlns:p14="http://schemas.microsoft.com/office/powerpoint/2010/main" val="228114002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457200" y="1600200"/>
            <a:ext cx="8291264" cy="4925144"/>
          </a:xfrm>
        </p:spPr>
        <p:txBody>
          <a:bodyPr>
            <a:normAutofit lnSpcReduction="10000"/>
          </a:bodyPr>
          <a:lstStyle/>
          <a:p>
            <a:r>
              <a:rPr lang="pt-BR" sz="2400" dirty="0" smtClean="0">
                <a:latin typeface="+mn-lt"/>
                <a:cs typeface="Times New Roman" pitchFamily="18" charset="0"/>
              </a:rPr>
              <a:t>Canal Cliente, área do site por onde é possível fazer pedidos, agendar retiradas, gerar pagamentos e acompanhar online todo o processo comercial. O canal possui mais de 6.700 usuários;</a:t>
            </a:r>
          </a:p>
          <a:p>
            <a:endParaRPr lang="pt-BR" sz="2400" dirty="0" smtClean="0">
              <a:latin typeface="+mn-lt"/>
              <a:cs typeface="Times New Roman" pitchFamily="18" charset="0"/>
            </a:endParaRPr>
          </a:p>
          <a:p>
            <a:r>
              <a:rPr lang="pt-BR" sz="2400" dirty="0" smtClean="0">
                <a:latin typeface="+mn-lt"/>
                <a:cs typeface="Times New Roman" pitchFamily="18" charset="0"/>
              </a:rPr>
              <a:t>Pesquisa de Satisfação de Clientes, mede o grau de satisfação quanto à qualidade dos produtos, além de aferir os níveis de insatisfação e de fidelidade dos clientes;</a:t>
            </a:r>
          </a:p>
          <a:p>
            <a:endParaRPr lang="pt-BR" sz="2400" dirty="0" smtClean="0">
              <a:latin typeface="+mn-lt"/>
              <a:cs typeface="Times New Roman" pitchFamily="18" charset="0"/>
            </a:endParaRPr>
          </a:p>
          <a:p>
            <a:r>
              <a:rPr lang="pt-BR" sz="2400" dirty="0" smtClean="0">
                <a:latin typeface="+mn-lt"/>
                <a:cs typeface="Times New Roman" pitchFamily="18" charset="0"/>
              </a:rPr>
              <a:t>Serviço de Atendimento ao Cliente (SAC), via e-mail e telefone. Em 2008, foram feitos cerca de 7.700 contatos de clientes.</a:t>
            </a:r>
          </a:p>
          <a:p>
            <a:endParaRPr lang="pt-BR" dirty="0">
              <a:latin typeface="+mn-lt"/>
              <a:cs typeface="Times New Roman" pitchFamily="18" charset="0"/>
            </a:endParaRPr>
          </a:p>
        </p:txBody>
      </p:sp>
      <p:sp>
        <p:nvSpPr>
          <p:cNvPr id="2" name="Título 1"/>
          <p:cNvSpPr>
            <a:spLocks noGrp="1"/>
          </p:cNvSpPr>
          <p:nvPr>
            <p:ph type="title"/>
          </p:nvPr>
        </p:nvSpPr>
        <p:spPr/>
        <p:txBody>
          <a:bodyPr>
            <a:normAutofit/>
          </a:bodyPr>
          <a:lstStyle/>
          <a:p>
            <a:r>
              <a:rPr lang="pt-BR" sz="4000" b="1" dirty="0" smtClean="0">
                <a:latin typeface="+mn-lt"/>
              </a:rPr>
              <a:t>Relacionamento com clientes:</a:t>
            </a:r>
            <a:endParaRPr lang="pt-BR" sz="4000" b="1" dirty="0">
              <a:latin typeface="+mn-lt"/>
            </a:endParaRPr>
          </a:p>
        </p:txBody>
      </p:sp>
    </p:spTree>
    <p:extLst>
      <p:ext uri="{BB962C8B-B14F-4D97-AF65-F5344CB8AC3E}">
        <p14:creationId xmlns:p14="http://schemas.microsoft.com/office/powerpoint/2010/main" val="232941715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p:txBody>
          <a:bodyPr>
            <a:normAutofit fontScale="92500"/>
          </a:bodyPr>
          <a:lstStyle/>
          <a:p>
            <a:r>
              <a:rPr lang="pt-BR" sz="2400" dirty="0" smtClean="0">
                <a:latin typeface="+mn-lt"/>
                <a:cs typeface="Times New Roman" pitchFamily="18" charset="0"/>
              </a:rPr>
              <a:t>78% das aquisições da companhia foram realizadas junto a fornecedores brasileiros;</a:t>
            </a:r>
          </a:p>
          <a:p>
            <a:endParaRPr lang="pt-BR" sz="2400" dirty="0" smtClean="0">
              <a:latin typeface="+mn-lt"/>
              <a:cs typeface="Times New Roman" pitchFamily="18" charset="0"/>
            </a:endParaRPr>
          </a:p>
          <a:p>
            <a:r>
              <a:rPr lang="pt-BR" sz="2400" dirty="0" smtClean="0">
                <a:latin typeface="+mn-lt"/>
                <a:cs typeface="Times New Roman" pitchFamily="18" charset="0"/>
              </a:rPr>
              <a:t>Mais de 13mil fornecedores ingressaram no Portal Petronect, o portal de compras eletrônicas da Petrobras, que passou a ter 57mil registrados;</a:t>
            </a:r>
          </a:p>
          <a:p>
            <a:endParaRPr lang="pt-BR" sz="2400" dirty="0" smtClean="0">
              <a:latin typeface="+mn-lt"/>
              <a:cs typeface="Times New Roman" pitchFamily="18" charset="0"/>
            </a:endParaRPr>
          </a:p>
          <a:p>
            <a:r>
              <a:rPr lang="pt-BR" sz="2400" dirty="0" smtClean="0">
                <a:latin typeface="+mn-lt"/>
                <a:cs typeface="Times New Roman" pitchFamily="18" charset="0"/>
              </a:rPr>
              <a:t>Cadastro corporativo de fornecedores de bens e serviços, o cadastro serve de base para a seleção de fornecedores em licitações e contratações;</a:t>
            </a:r>
          </a:p>
          <a:p>
            <a:endParaRPr lang="pt-BR" sz="2400" dirty="0" smtClean="0">
              <a:latin typeface="+mn-lt"/>
              <a:cs typeface="Times New Roman" pitchFamily="18" charset="0"/>
            </a:endParaRPr>
          </a:p>
          <a:p>
            <a:r>
              <a:rPr lang="pt-BR" sz="2400" dirty="0" smtClean="0">
                <a:latin typeface="+mn-lt"/>
                <a:cs typeface="Times New Roman" pitchFamily="18" charset="0"/>
              </a:rPr>
              <a:t>Condições de Fornecimento de Materiais (CFM-2005).</a:t>
            </a:r>
          </a:p>
        </p:txBody>
      </p:sp>
      <p:sp>
        <p:nvSpPr>
          <p:cNvPr id="2" name="Título 1"/>
          <p:cNvSpPr>
            <a:spLocks noGrp="1"/>
          </p:cNvSpPr>
          <p:nvPr>
            <p:ph type="title"/>
          </p:nvPr>
        </p:nvSpPr>
        <p:spPr/>
        <p:txBody>
          <a:bodyPr>
            <a:normAutofit fontScale="90000"/>
          </a:bodyPr>
          <a:lstStyle/>
          <a:p>
            <a:r>
              <a:rPr lang="pt-BR" b="1" dirty="0" smtClean="0">
                <a:latin typeface="+mn-lt"/>
              </a:rPr>
              <a:t>Relacionamento com fornecedores:</a:t>
            </a:r>
            <a:endParaRPr lang="pt-BR" b="1" dirty="0">
              <a:latin typeface="+mn-lt"/>
            </a:endParaRPr>
          </a:p>
        </p:txBody>
      </p:sp>
    </p:spTree>
    <p:extLst>
      <p:ext uri="{BB962C8B-B14F-4D97-AF65-F5344CB8AC3E}">
        <p14:creationId xmlns:p14="http://schemas.microsoft.com/office/powerpoint/2010/main" val="256249902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pt-BR" dirty="0" smtClean="0"/>
              <a:t>Considerações Finais</a:t>
            </a:r>
            <a:endParaRPr lang="pt-BR" dirty="0"/>
          </a:p>
        </p:txBody>
      </p:sp>
      <p:sp>
        <p:nvSpPr>
          <p:cNvPr id="5123" name="Rectangle 3"/>
          <p:cNvSpPr>
            <a:spLocks noGrp="1" noChangeArrowheads="1"/>
          </p:cNvSpPr>
          <p:nvPr>
            <p:ph type="body" idx="1"/>
          </p:nvPr>
        </p:nvSpPr>
        <p:spPr/>
        <p:txBody>
          <a:bodyPr/>
          <a:lstStyle/>
          <a:p>
            <a:pPr marL="109728" indent="0">
              <a:buNone/>
            </a:pPr>
            <a:endParaRPr lang="pt-BR" sz="2000" dirty="0" smtClean="0"/>
          </a:p>
          <a:p>
            <a:pPr marL="109728" indent="0">
              <a:buNone/>
            </a:pPr>
            <a:endParaRPr lang="pt-BR" sz="2000" dirty="0"/>
          </a:p>
          <a:p>
            <a:pPr marL="109728" indent="0">
              <a:buNone/>
            </a:pPr>
            <a:r>
              <a:rPr lang="pt-BR" sz="2800" dirty="0" smtClean="0"/>
              <a:t>Gerenciar o conhecimento corporativo é importante e necessário, mas não é suficiente. Para ser bem sucedido, uma organização deve ser capaz também de alinhar esse conhecimento às suas necessidades estratégicas e ao processos que permitirão que a organização alcance suas metas e objetivos.</a:t>
            </a:r>
            <a:endParaRPr lang="pt-BR" sz="2800" dirty="0"/>
          </a:p>
        </p:txBody>
      </p:sp>
    </p:spTree>
    <p:extLst>
      <p:ext uri="{BB962C8B-B14F-4D97-AF65-F5344CB8AC3E}">
        <p14:creationId xmlns:p14="http://schemas.microsoft.com/office/powerpoint/2010/main" val="320471203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ctrTitle"/>
          </p:nvPr>
        </p:nvSpPr>
        <p:spPr>
          <a:xfrm>
            <a:off x="539552" y="476673"/>
            <a:ext cx="8064896" cy="1008112"/>
          </a:xfrm>
        </p:spPr>
        <p:txBody>
          <a:bodyPr/>
          <a:lstStyle/>
          <a:p>
            <a:pPr algn="l"/>
            <a:r>
              <a:rPr lang="pt-BR" dirty="0" smtClean="0"/>
              <a:t>Capitais do </a:t>
            </a:r>
            <a:r>
              <a:rPr lang="pt-BR" dirty="0" smtClean="0"/>
              <a:t>Conhecimento</a:t>
            </a:r>
            <a:endParaRPr lang="pt-BR" dirty="0"/>
          </a:p>
        </p:txBody>
      </p:sp>
      <p:sp>
        <p:nvSpPr>
          <p:cNvPr id="5" name="Subtítulo 4"/>
          <p:cNvSpPr>
            <a:spLocks noGrp="1"/>
          </p:cNvSpPr>
          <p:nvPr>
            <p:ph type="subTitle" idx="1"/>
          </p:nvPr>
        </p:nvSpPr>
        <p:spPr>
          <a:xfrm>
            <a:off x="685800" y="1844824"/>
            <a:ext cx="7772400" cy="5328592"/>
          </a:xfrm>
        </p:spPr>
        <p:txBody>
          <a:bodyPr>
            <a:normAutofit fontScale="92500" lnSpcReduction="10000"/>
          </a:bodyPr>
          <a:lstStyle/>
          <a:p>
            <a:pPr algn="l"/>
            <a:r>
              <a:rPr lang="pt-BR" dirty="0" smtClean="0"/>
              <a:t>Grupo:</a:t>
            </a:r>
          </a:p>
          <a:p>
            <a:pPr algn="l"/>
            <a:endParaRPr lang="pt-BR" dirty="0" smtClean="0"/>
          </a:p>
          <a:p>
            <a:pPr algn="l"/>
            <a:r>
              <a:rPr lang="pt-BR" dirty="0" smtClean="0"/>
              <a:t>Fellipy Azevedo</a:t>
            </a:r>
          </a:p>
          <a:p>
            <a:pPr algn="l"/>
            <a:r>
              <a:rPr lang="pt-BR" dirty="0" smtClean="0"/>
              <a:t>Jefferson Carvalho</a:t>
            </a:r>
          </a:p>
          <a:p>
            <a:pPr algn="l"/>
            <a:r>
              <a:rPr lang="pt-BR" dirty="0" smtClean="0"/>
              <a:t>João Mello</a:t>
            </a:r>
          </a:p>
          <a:p>
            <a:pPr algn="l"/>
            <a:r>
              <a:rPr lang="pt-BR" dirty="0" err="1" smtClean="0"/>
              <a:t>Laio</a:t>
            </a:r>
            <a:r>
              <a:rPr lang="pt-BR" dirty="0" smtClean="0"/>
              <a:t> </a:t>
            </a:r>
            <a:r>
              <a:rPr lang="pt-BR" dirty="0" err="1" smtClean="0"/>
              <a:t>Leonan</a:t>
            </a:r>
            <a:endParaRPr lang="pt-BR" dirty="0" smtClean="0"/>
          </a:p>
          <a:p>
            <a:pPr algn="l"/>
            <a:r>
              <a:rPr lang="pt-BR" dirty="0" smtClean="0"/>
              <a:t>Rafael Mello</a:t>
            </a:r>
          </a:p>
          <a:p>
            <a:pPr algn="l"/>
            <a:endParaRPr lang="pt-BR" dirty="0"/>
          </a:p>
          <a:p>
            <a:pPr algn="l"/>
            <a:endParaRPr lang="pt-BR" dirty="0" smtClean="0"/>
          </a:p>
          <a:p>
            <a:pPr algn="l"/>
            <a:endParaRPr lang="pt-BR" dirty="0"/>
          </a:p>
          <a:p>
            <a:pPr algn="ctr"/>
            <a:r>
              <a:rPr lang="pt-BR" sz="8800" dirty="0" smtClean="0">
                <a:solidFill>
                  <a:schemeClr val="bg1"/>
                </a:solidFill>
              </a:rPr>
              <a:t>FIM</a:t>
            </a:r>
            <a:endParaRPr lang="pt-BR" sz="8800" dirty="0">
              <a:solidFill>
                <a:schemeClr val="bg1"/>
              </a:solidFill>
            </a:endParaRPr>
          </a:p>
        </p:txBody>
      </p:sp>
    </p:spTree>
    <p:extLst>
      <p:ext uri="{BB962C8B-B14F-4D97-AF65-F5344CB8AC3E}">
        <p14:creationId xmlns:p14="http://schemas.microsoft.com/office/powerpoint/2010/main" val="360755775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p:txBody>
          <a:bodyPr>
            <a:normAutofit lnSpcReduction="10000"/>
          </a:bodyPr>
          <a:lstStyle/>
          <a:p>
            <a:pPr marL="0" indent="0">
              <a:buNone/>
            </a:pPr>
            <a:r>
              <a:rPr lang="pt-BR" dirty="0" smtClean="0"/>
              <a:t>Os capitais do conhecimento se divide em quatro diferente partes:</a:t>
            </a:r>
          </a:p>
          <a:p>
            <a:pPr marL="0" indent="0">
              <a:buNone/>
            </a:pPr>
            <a:endParaRPr lang="pt-BR" dirty="0"/>
          </a:p>
          <a:p>
            <a:r>
              <a:rPr lang="pt-BR" b="1" dirty="0"/>
              <a:t>Capital Intelectual</a:t>
            </a:r>
            <a:endParaRPr lang="pt-BR" dirty="0"/>
          </a:p>
          <a:p>
            <a:endParaRPr lang="pt-BR" b="1" dirty="0" smtClean="0"/>
          </a:p>
          <a:p>
            <a:r>
              <a:rPr lang="pt-BR" b="1" dirty="0" smtClean="0"/>
              <a:t>Capital </a:t>
            </a:r>
            <a:r>
              <a:rPr lang="pt-BR" b="1" dirty="0"/>
              <a:t>Estrutural </a:t>
            </a:r>
            <a:endParaRPr lang="pt-BR" dirty="0"/>
          </a:p>
          <a:p>
            <a:pPr lvl="0"/>
            <a:endParaRPr lang="pt-BR" b="1" dirty="0" smtClean="0"/>
          </a:p>
          <a:p>
            <a:pPr lvl="0"/>
            <a:r>
              <a:rPr lang="pt-BR" b="1" dirty="0" smtClean="0"/>
              <a:t>Capital Ambiental</a:t>
            </a:r>
          </a:p>
          <a:p>
            <a:pPr marL="0" lvl="0" indent="0">
              <a:buNone/>
            </a:pPr>
            <a:r>
              <a:rPr lang="pt-BR" dirty="0" smtClean="0"/>
              <a:t> </a:t>
            </a:r>
          </a:p>
          <a:p>
            <a:pPr lvl="0"/>
            <a:r>
              <a:rPr lang="pt-BR" b="1" dirty="0" smtClean="0"/>
              <a:t>Capital de Relacionamento</a:t>
            </a:r>
          </a:p>
          <a:p>
            <a:pPr marL="0" lvl="0" indent="0">
              <a:buNone/>
            </a:pPr>
            <a:endParaRPr lang="pt-BR" dirty="0"/>
          </a:p>
        </p:txBody>
      </p:sp>
      <p:sp>
        <p:nvSpPr>
          <p:cNvPr id="2" name="Título 1"/>
          <p:cNvSpPr>
            <a:spLocks noGrp="1"/>
          </p:cNvSpPr>
          <p:nvPr>
            <p:ph type="title"/>
          </p:nvPr>
        </p:nvSpPr>
        <p:spPr/>
        <p:txBody>
          <a:bodyPr/>
          <a:lstStyle/>
          <a:p>
            <a:r>
              <a:rPr lang="pt-BR" b="1" dirty="0" smtClean="0"/>
              <a:t>Capitais do Conhecimento</a:t>
            </a:r>
            <a:endParaRPr lang="pt-BR" b="1" dirty="0"/>
          </a:p>
        </p:txBody>
      </p:sp>
    </p:spTree>
    <p:extLst>
      <p:ext uri="{BB962C8B-B14F-4D97-AF65-F5344CB8AC3E}">
        <p14:creationId xmlns:p14="http://schemas.microsoft.com/office/powerpoint/2010/main" val="255419090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r>
              <a:rPr lang="pt-BR" sz="4000" dirty="0" smtClean="0"/>
              <a:t>Capitais do Conhecimento</a:t>
            </a:r>
            <a:endParaRPr lang="pt-BR" sz="4000" dirty="0"/>
          </a:p>
        </p:txBody>
      </p:sp>
      <p:sp>
        <p:nvSpPr>
          <p:cNvPr id="4099" name="Rectangle 3"/>
          <p:cNvSpPr>
            <a:spLocks noGrp="1" noChangeArrowheads="1"/>
          </p:cNvSpPr>
          <p:nvPr>
            <p:ph type="body" idx="1"/>
          </p:nvPr>
        </p:nvSpPr>
        <p:spPr/>
        <p:txBody>
          <a:bodyPr/>
          <a:lstStyle/>
          <a:p>
            <a:endParaRPr lang="pt-BR"/>
          </a:p>
        </p:txBody>
      </p:sp>
      <p:pic>
        <p:nvPicPr>
          <p:cNvPr id="4100"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31913" y="2060575"/>
            <a:ext cx="6446837" cy="40354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2010272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ço Reservado para Conteúdo 4"/>
          <p:cNvSpPr>
            <a:spLocks noGrp="1"/>
          </p:cNvSpPr>
          <p:nvPr>
            <p:ph idx="1"/>
          </p:nvPr>
        </p:nvSpPr>
        <p:spPr/>
        <p:txBody>
          <a:bodyPr/>
          <a:lstStyle/>
          <a:p>
            <a:pPr marL="0" indent="0" algn="just">
              <a:buNone/>
            </a:pPr>
            <a:r>
              <a:rPr lang="pt-BR" b="1" dirty="0" smtClean="0"/>
              <a:t>Fatores do Capital Ambiental:</a:t>
            </a:r>
            <a:endParaRPr lang="pt-BR" dirty="0" smtClean="0"/>
          </a:p>
          <a:p>
            <a:pPr marL="0" indent="0" algn="just">
              <a:buNone/>
            </a:pPr>
            <a:endParaRPr lang="pt-BR" dirty="0" smtClean="0"/>
          </a:p>
          <a:p>
            <a:r>
              <a:rPr lang="pt-BR" dirty="0" smtClean="0"/>
              <a:t>Fatores </a:t>
            </a:r>
            <a:r>
              <a:rPr lang="pt-BR" dirty="0" smtClean="0"/>
              <a:t>regionais;</a:t>
            </a:r>
          </a:p>
          <a:p>
            <a:r>
              <a:rPr lang="pt-BR" dirty="0"/>
              <a:t>A</a:t>
            </a:r>
            <a:r>
              <a:rPr lang="pt-BR" dirty="0" smtClean="0"/>
              <a:t>spectos </a:t>
            </a:r>
            <a:r>
              <a:rPr lang="pt-BR" dirty="0" smtClean="0"/>
              <a:t>legais;</a:t>
            </a:r>
          </a:p>
          <a:p>
            <a:r>
              <a:rPr lang="pt-BR" dirty="0"/>
              <a:t>É</a:t>
            </a:r>
            <a:r>
              <a:rPr lang="pt-BR" dirty="0" smtClean="0"/>
              <a:t>ticos </a:t>
            </a:r>
            <a:r>
              <a:rPr lang="pt-BR" dirty="0"/>
              <a:t>e </a:t>
            </a:r>
            <a:r>
              <a:rPr lang="pt-BR" dirty="0" smtClean="0"/>
              <a:t>culturais;</a:t>
            </a:r>
          </a:p>
          <a:p>
            <a:r>
              <a:rPr lang="pt-BR" dirty="0"/>
              <a:t>A</a:t>
            </a:r>
            <a:r>
              <a:rPr lang="pt-BR" dirty="0" smtClean="0"/>
              <a:t>spectos </a:t>
            </a:r>
            <a:r>
              <a:rPr lang="pt-BR" dirty="0"/>
              <a:t>governamentais </a:t>
            </a:r>
            <a:r>
              <a:rPr lang="pt-BR" dirty="0" smtClean="0"/>
              <a:t>e;</a:t>
            </a:r>
          </a:p>
          <a:p>
            <a:r>
              <a:rPr lang="pt-BR" dirty="0"/>
              <a:t>A</a:t>
            </a:r>
            <a:r>
              <a:rPr lang="pt-BR" dirty="0" smtClean="0"/>
              <a:t>spectos </a:t>
            </a:r>
            <a:r>
              <a:rPr lang="pt-BR" dirty="0" smtClean="0"/>
              <a:t>financeiros.</a:t>
            </a:r>
            <a:endParaRPr lang="pt-BR" dirty="0"/>
          </a:p>
          <a:p>
            <a:pPr marL="0" indent="0">
              <a:buNone/>
            </a:pPr>
            <a:endParaRPr lang="pt-BR" dirty="0"/>
          </a:p>
        </p:txBody>
      </p:sp>
      <p:sp>
        <p:nvSpPr>
          <p:cNvPr id="4" name="Título 3"/>
          <p:cNvSpPr>
            <a:spLocks noGrp="1"/>
          </p:cNvSpPr>
          <p:nvPr>
            <p:ph type="title"/>
          </p:nvPr>
        </p:nvSpPr>
        <p:spPr/>
        <p:txBody>
          <a:bodyPr/>
          <a:lstStyle/>
          <a:p>
            <a:r>
              <a:rPr lang="pt-BR" dirty="0" smtClean="0"/>
              <a:t>Capital Ambiental</a:t>
            </a:r>
            <a:endParaRPr lang="pt-BR" dirty="0"/>
          </a:p>
        </p:txBody>
      </p:sp>
    </p:spTree>
    <p:extLst>
      <p:ext uri="{BB962C8B-B14F-4D97-AF65-F5344CB8AC3E}">
        <p14:creationId xmlns:p14="http://schemas.microsoft.com/office/powerpoint/2010/main" val="128395062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p:txBody>
          <a:bodyPr>
            <a:normAutofit/>
          </a:bodyPr>
          <a:lstStyle/>
          <a:p>
            <a:pPr marL="109728" indent="0">
              <a:buNone/>
            </a:pPr>
            <a:r>
              <a:rPr lang="pt-BR" sz="2800" b="1" dirty="0" smtClean="0"/>
              <a:t>Avaliação do Capital Ambiental</a:t>
            </a:r>
          </a:p>
          <a:p>
            <a:pPr marL="109728" indent="0">
              <a:buNone/>
            </a:pPr>
            <a:endParaRPr lang="pt-BR" dirty="0"/>
          </a:p>
          <a:p>
            <a:r>
              <a:rPr lang="pt-BR" dirty="0"/>
              <a:t>C</a:t>
            </a:r>
            <a:r>
              <a:rPr lang="pt-BR" dirty="0" smtClean="0"/>
              <a:t>oncorrência </a:t>
            </a:r>
            <a:r>
              <a:rPr lang="pt-BR" dirty="0" smtClean="0"/>
              <a:t>direta e/ou indireta;</a:t>
            </a:r>
          </a:p>
          <a:p>
            <a:pPr marL="109728" indent="0">
              <a:buNone/>
            </a:pPr>
            <a:endParaRPr lang="pt-BR" dirty="0" smtClean="0"/>
          </a:p>
          <a:p>
            <a:r>
              <a:rPr lang="pt-BR" dirty="0"/>
              <a:t>P</a:t>
            </a:r>
            <a:r>
              <a:rPr lang="pt-BR" dirty="0" smtClean="0"/>
              <a:t>rodutos </a:t>
            </a:r>
            <a:r>
              <a:rPr lang="pt-BR" dirty="0" smtClean="0"/>
              <a:t>e serviços substitutos;</a:t>
            </a:r>
          </a:p>
          <a:p>
            <a:pPr marL="109728" indent="0">
              <a:buNone/>
            </a:pPr>
            <a:endParaRPr lang="pt-BR" dirty="0" smtClean="0"/>
          </a:p>
          <a:p>
            <a:r>
              <a:rPr lang="pt-BR" dirty="0"/>
              <a:t>N</a:t>
            </a:r>
            <a:r>
              <a:rPr lang="pt-BR" dirty="0" smtClean="0"/>
              <a:t>ovos </a:t>
            </a:r>
            <a:r>
              <a:rPr lang="pt-BR" dirty="0" smtClean="0"/>
              <a:t>entrantes</a:t>
            </a:r>
          </a:p>
          <a:p>
            <a:pPr marL="109728" indent="0">
              <a:buNone/>
            </a:pPr>
            <a:r>
              <a:rPr lang="pt-BR" dirty="0" smtClean="0"/>
              <a:t> </a:t>
            </a:r>
            <a:endParaRPr lang="pt-BR" dirty="0"/>
          </a:p>
        </p:txBody>
      </p:sp>
      <p:sp>
        <p:nvSpPr>
          <p:cNvPr id="3" name="Título 2"/>
          <p:cNvSpPr>
            <a:spLocks noGrp="1"/>
          </p:cNvSpPr>
          <p:nvPr>
            <p:ph type="title"/>
          </p:nvPr>
        </p:nvSpPr>
        <p:spPr/>
        <p:txBody>
          <a:bodyPr/>
          <a:lstStyle/>
          <a:p>
            <a:r>
              <a:rPr lang="pt-BR" dirty="0" smtClean="0"/>
              <a:t>Capital Ambiental</a:t>
            </a:r>
            <a:endParaRPr lang="pt-BR" dirty="0"/>
          </a:p>
        </p:txBody>
      </p:sp>
    </p:spTree>
    <p:extLst>
      <p:ext uri="{BB962C8B-B14F-4D97-AF65-F5344CB8AC3E}">
        <p14:creationId xmlns:p14="http://schemas.microsoft.com/office/powerpoint/2010/main" val="78079421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a:xfrm>
            <a:off x="457200" y="1495325"/>
            <a:ext cx="8229600" cy="4525963"/>
          </a:xfrm>
        </p:spPr>
        <p:txBody>
          <a:bodyPr/>
          <a:lstStyle/>
          <a:p>
            <a:pPr marL="109728" indent="0">
              <a:buNone/>
            </a:pPr>
            <a:endParaRPr lang="pt-BR" dirty="0" smtClean="0"/>
          </a:p>
          <a:p>
            <a:pPr marL="109728" indent="0">
              <a:buNone/>
            </a:pPr>
            <a:endParaRPr lang="pt-BR" dirty="0"/>
          </a:p>
          <a:p>
            <a:pPr marL="109728" indent="0">
              <a:buNone/>
            </a:pPr>
            <a:endParaRPr lang="pt-BR" dirty="0" smtClean="0"/>
          </a:p>
          <a:p>
            <a:pPr marL="109728" indent="0" algn="just">
              <a:buNone/>
            </a:pPr>
            <a:r>
              <a:rPr lang="pt-BR" dirty="0"/>
              <a:t>	</a:t>
            </a:r>
            <a:r>
              <a:rPr lang="pt-BR" dirty="0" smtClean="0"/>
              <a:t>Frente </a:t>
            </a:r>
            <a:r>
              <a:rPr lang="pt-BR" dirty="0"/>
              <a:t>às novas exigências de </a:t>
            </a:r>
            <a:r>
              <a:rPr lang="pt-BR" dirty="0" smtClean="0"/>
              <a:t>um mercado </a:t>
            </a:r>
            <a:r>
              <a:rPr lang="pt-BR" dirty="0"/>
              <a:t>globalizado e de acirra concorrência , as empresas começaram a adotar a </a:t>
            </a:r>
            <a:r>
              <a:rPr lang="pt-BR" sz="2400" b="1" dirty="0"/>
              <a:t>Inteligência </a:t>
            </a:r>
            <a:r>
              <a:rPr lang="pt-BR" sz="2400" b="1" dirty="0" smtClean="0"/>
              <a:t>Competitiva.</a:t>
            </a:r>
            <a:endParaRPr lang="pt-BR" sz="2400" b="1" dirty="0"/>
          </a:p>
        </p:txBody>
      </p:sp>
      <p:sp>
        <p:nvSpPr>
          <p:cNvPr id="3" name="Título 2"/>
          <p:cNvSpPr>
            <a:spLocks noGrp="1"/>
          </p:cNvSpPr>
          <p:nvPr>
            <p:ph type="title"/>
          </p:nvPr>
        </p:nvSpPr>
        <p:spPr/>
        <p:txBody>
          <a:bodyPr>
            <a:normAutofit fontScale="90000"/>
          </a:bodyPr>
          <a:lstStyle/>
          <a:p>
            <a:r>
              <a:rPr lang="pt-BR" dirty="0" smtClean="0"/>
              <a:t>Capital Ambiental</a:t>
            </a:r>
            <a:br>
              <a:rPr lang="pt-BR" dirty="0" smtClean="0"/>
            </a:br>
            <a:endParaRPr lang="pt-BR" dirty="0"/>
          </a:p>
        </p:txBody>
      </p:sp>
    </p:spTree>
    <p:extLst>
      <p:ext uri="{BB962C8B-B14F-4D97-AF65-F5344CB8AC3E}">
        <p14:creationId xmlns:p14="http://schemas.microsoft.com/office/powerpoint/2010/main" val="82403158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a:xfrm>
            <a:off x="539552" y="1556792"/>
            <a:ext cx="8229600" cy="4525963"/>
          </a:xfrm>
        </p:spPr>
        <p:txBody>
          <a:bodyPr>
            <a:normAutofit/>
          </a:bodyPr>
          <a:lstStyle/>
          <a:p>
            <a:pPr marL="109728" indent="0">
              <a:buNone/>
            </a:pPr>
            <a:r>
              <a:rPr lang="pt-BR" b="1" dirty="0" smtClean="0"/>
              <a:t>Inteligência Competitiva</a:t>
            </a:r>
          </a:p>
          <a:p>
            <a:pPr marL="109728" indent="0" algn="just">
              <a:buNone/>
            </a:pPr>
            <a:endParaRPr lang="pt-BR" b="1" dirty="0" smtClean="0"/>
          </a:p>
          <a:p>
            <a:pPr marL="109728" indent="0" algn="just">
              <a:buNone/>
            </a:pPr>
            <a:endParaRPr lang="pt-BR" b="1" dirty="0"/>
          </a:p>
          <a:p>
            <a:pPr marL="109728" indent="0" algn="just">
              <a:buNone/>
            </a:pPr>
            <a:r>
              <a:rPr lang="pt-BR" dirty="0" smtClean="0"/>
              <a:t>	Para Gomes </a:t>
            </a:r>
            <a:r>
              <a:rPr lang="pt-BR" dirty="0"/>
              <a:t>e Braga (2001, p. 28</a:t>
            </a:r>
            <a:r>
              <a:rPr lang="pt-BR" dirty="0" smtClean="0"/>
              <a:t>) a inteligência competitiva é "o </a:t>
            </a:r>
            <a:r>
              <a:rPr lang="pt-BR" dirty="0"/>
              <a:t>resultado da análise de dados e informações coletados do ambiente competitivo da empresa que </a:t>
            </a:r>
            <a:r>
              <a:rPr lang="pt-BR" b="1" dirty="0"/>
              <a:t>irão</a:t>
            </a:r>
            <a:r>
              <a:rPr lang="pt-BR" dirty="0"/>
              <a:t> embasar a tomada de </a:t>
            </a:r>
            <a:r>
              <a:rPr lang="pt-BR" dirty="0" smtClean="0"/>
              <a:t>decisão.”</a:t>
            </a:r>
            <a:endParaRPr lang="pt-BR" dirty="0"/>
          </a:p>
          <a:p>
            <a:pPr marL="109728" indent="0">
              <a:buNone/>
            </a:pPr>
            <a:endParaRPr lang="pt-BR" dirty="0"/>
          </a:p>
        </p:txBody>
      </p:sp>
      <p:sp>
        <p:nvSpPr>
          <p:cNvPr id="3" name="Título 2"/>
          <p:cNvSpPr>
            <a:spLocks noGrp="1"/>
          </p:cNvSpPr>
          <p:nvPr>
            <p:ph type="title"/>
          </p:nvPr>
        </p:nvSpPr>
        <p:spPr/>
        <p:txBody>
          <a:bodyPr/>
          <a:lstStyle/>
          <a:p>
            <a:r>
              <a:rPr lang="pt-BR" dirty="0" smtClean="0"/>
              <a:t>Capital Ambiental</a:t>
            </a:r>
            <a:endParaRPr lang="pt-BR" dirty="0"/>
          </a:p>
        </p:txBody>
      </p:sp>
    </p:spTree>
    <p:extLst>
      <p:ext uri="{BB962C8B-B14F-4D97-AF65-F5344CB8AC3E}">
        <p14:creationId xmlns:p14="http://schemas.microsoft.com/office/powerpoint/2010/main" val="410831731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p:txBody>
          <a:bodyPr>
            <a:normAutofit lnSpcReduction="10000"/>
          </a:bodyPr>
          <a:lstStyle/>
          <a:p>
            <a:pPr marL="0" indent="0">
              <a:buNone/>
            </a:pPr>
            <a:r>
              <a:rPr lang="pt-BR" sz="2800" b="1" dirty="0" smtClean="0"/>
              <a:t>Inteligência Competitiva</a:t>
            </a:r>
          </a:p>
          <a:p>
            <a:pPr marL="0" indent="0">
              <a:buNone/>
            </a:pPr>
            <a:endParaRPr lang="pt-BR" sz="2800" b="1" dirty="0"/>
          </a:p>
          <a:p>
            <a:r>
              <a:rPr lang="pt-BR" sz="2800" dirty="0" smtClean="0"/>
              <a:t>Busca </a:t>
            </a:r>
            <a:r>
              <a:rPr lang="pt-BR" sz="2800" dirty="0"/>
              <a:t>identificar tendências do </a:t>
            </a:r>
            <a:r>
              <a:rPr lang="pt-BR" sz="2800" dirty="0" smtClean="0"/>
              <a:t>mercado;</a:t>
            </a:r>
          </a:p>
          <a:p>
            <a:endParaRPr lang="pt-BR" sz="2800" dirty="0" smtClean="0"/>
          </a:p>
          <a:p>
            <a:r>
              <a:rPr lang="pt-BR" sz="2800" dirty="0"/>
              <a:t>D</a:t>
            </a:r>
            <a:r>
              <a:rPr lang="pt-BR" sz="2800" dirty="0" smtClean="0"/>
              <a:t>esenvolver </a:t>
            </a:r>
            <a:r>
              <a:rPr lang="pt-BR" sz="2800" dirty="0"/>
              <a:t>análises </a:t>
            </a:r>
            <a:r>
              <a:rPr lang="pt-BR" sz="2800" dirty="0" smtClean="0"/>
              <a:t>estratégicas;</a:t>
            </a:r>
          </a:p>
          <a:p>
            <a:endParaRPr lang="pt-BR" sz="2800" dirty="0" smtClean="0"/>
          </a:p>
          <a:p>
            <a:r>
              <a:rPr lang="pt-BR" sz="2800" dirty="0"/>
              <a:t>D</a:t>
            </a:r>
            <a:r>
              <a:rPr lang="pt-BR" sz="2800" dirty="0" smtClean="0"/>
              <a:t>escobrir </a:t>
            </a:r>
            <a:r>
              <a:rPr lang="pt-BR" sz="2800" dirty="0"/>
              <a:t>oportunidades </a:t>
            </a:r>
            <a:r>
              <a:rPr lang="pt-BR" sz="2800" dirty="0" smtClean="0"/>
              <a:t>e;</a:t>
            </a:r>
          </a:p>
          <a:p>
            <a:endParaRPr lang="pt-BR" sz="2800" dirty="0" smtClean="0"/>
          </a:p>
          <a:p>
            <a:r>
              <a:rPr lang="pt-BR" sz="2800" dirty="0"/>
              <a:t>M</a:t>
            </a:r>
            <a:r>
              <a:rPr lang="pt-BR" sz="2800" dirty="0" smtClean="0"/>
              <a:t>apear </a:t>
            </a:r>
            <a:r>
              <a:rPr lang="pt-BR" sz="2800" dirty="0"/>
              <a:t>riscos através de metodologias científicas.</a:t>
            </a:r>
          </a:p>
          <a:p>
            <a:endParaRPr lang="pt-BR" dirty="0"/>
          </a:p>
        </p:txBody>
      </p:sp>
      <p:sp>
        <p:nvSpPr>
          <p:cNvPr id="2" name="Título 1"/>
          <p:cNvSpPr>
            <a:spLocks noGrp="1"/>
          </p:cNvSpPr>
          <p:nvPr>
            <p:ph type="title"/>
          </p:nvPr>
        </p:nvSpPr>
        <p:spPr/>
        <p:txBody>
          <a:bodyPr>
            <a:normAutofit/>
          </a:bodyPr>
          <a:lstStyle/>
          <a:p>
            <a:r>
              <a:rPr lang="pt-BR" dirty="0" smtClean="0"/>
              <a:t>Capital Ambiental</a:t>
            </a:r>
            <a:endParaRPr lang="pt-BR" dirty="0"/>
          </a:p>
        </p:txBody>
      </p:sp>
    </p:spTree>
    <p:extLst>
      <p:ext uri="{BB962C8B-B14F-4D97-AF65-F5344CB8AC3E}">
        <p14:creationId xmlns:p14="http://schemas.microsoft.com/office/powerpoint/2010/main" val="254396364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urso">
  <a:themeElements>
    <a:clrScheme name="Concurso">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urso">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urso">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425</TotalTime>
  <Words>804</Words>
  <Application>Microsoft Office PowerPoint</Application>
  <PresentationFormat>Apresentação na tela (4:3)</PresentationFormat>
  <Paragraphs>198</Paragraphs>
  <Slides>29</Slides>
  <Notes>3</Notes>
  <HiddenSlides>0</HiddenSlides>
  <MMClips>0</MMClips>
  <ScaleCrop>false</ScaleCrop>
  <HeadingPairs>
    <vt:vector size="4" baseType="variant">
      <vt:variant>
        <vt:lpstr>Tema</vt:lpstr>
      </vt:variant>
      <vt:variant>
        <vt:i4>1</vt:i4>
      </vt:variant>
      <vt:variant>
        <vt:lpstr>Títulos de slides</vt:lpstr>
      </vt:variant>
      <vt:variant>
        <vt:i4>29</vt:i4>
      </vt:variant>
    </vt:vector>
  </HeadingPairs>
  <TitlesOfParts>
    <vt:vector size="30" baseType="lpstr">
      <vt:lpstr>Concurso</vt:lpstr>
      <vt:lpstr>Capitais do Conhecimento </vt:lpstr>
      <vt:lpstr>Capitais do Conhecimento</vt:lpstr>
      <vt:lpstr>Capitais do Conhecimento</vt:lpstr>
      <vt:lpstr>Capitais do Conhecimento</vt:lpstr>
      <vt:lpstr>Capital Ambiental</vt:lpstr>
      <vt:lpstr>Capital Ambiental</vt:lpstr>
      <vt:lpstr>Capital Ambiental </vt:lpstr>
      <vt:lpstr>Capital Ambiental</vt:lpstr>
      <vt:lpstr>Capital Ambiental</vt:lpstr>
      <vt:lpstr>Capital Intelectual</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Capital Estrutural</vt:lpstr>
      <vt:lpstr>Capital Estrutural</vt:lpstr>
      <vt:lpstr>Capital Estrutural</vt:lpstr>
      <vt:lpstr>Capital Estrutural</vt:lpstr>
      <vt:lpstr>Capital Estrutural</vt:lpstr>
      <vt:lpstr>Capital de Relacionamento</vt:lpstr>
      <vt:lpstr>O capital de relacionamento é a estrutura de conhecimento das organizações com as quais a empresa faz negócios e gerencia seus contatos com parceiros estratégicos, fornecedores e clientes, ou seja, é o conhecimento que deve ser utilizado para que a entrega do produto seja feita de forma mais completa. Quanto melhor esse relacionamento, maior a probabilidade de o comprador dividir seus planos com o vendedor, ou seja, maior a probabilidade de uma empresa aprender com seus clientes, fornecedores e outras empresas.</vt:lpstr>
      <vt:lpstr>Relacionamento com investidores:</vt:lpstr>
      <vt:lpstr>Relacionamento com clientes:</vt:lpstr>
      <vt:lpstr>Relacionamento com fornecedores:</vt:lpstr>
      <vt:lpstr>Considerações Finais</vt:lpstr>
      <vt:lpstr>Capitais do Conhecimento</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Capitais do Conhecimento</dc:title>
  <dc:creator>Fellipy</dc:creator>
  <cp:lastModifiedBy>Fellipy</cp:lastModifiedBy>
  <cp:revision>24</cp:revision>
  <dcterms:created xsi:type="dcterms:W3CDTF">2011-05-02T22:59:28Z</dcterms:created>
  <dcterms:modified xsi:type="dcterms:W3CDTF">2011-05-04T21:34:29Z</dcterms:modified>
</cp:coreProperties>
</file>