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0" r:id="rId5"/>
    <p:sldId id="260" r:id="rId6"/>
    <p:sldId id="261" r:id="rId7"/>
    <p:sldId id="265" r:id="rId8"/>
    <p:sldId id="256" r:id="rId9"/>
    <p:sldId id="257" r:id="rId10"/>
    <p:sldId id="263" r:id="rId11"/>
    <p:sldId id="269" r:id="rId12"/>
    <p:sldId id="266" r:id="rId13"/>
    <p:sldId id="267" r:id="rId14"/>
    <p:sldId id="268" r:id="rId15"/>
    <p:sldId id="274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72" d="100"/>
          <a:sy n="72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7757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7891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6387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346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396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428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314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3319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4696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4774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658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D53C4-A51C-4BB0-9386-DFC2DE7EF85B}" type="datetimeFigureOut">
              <a:rPr lang="pt-BR" smtClean="0"/>
              <a:t>08/06/2011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6BD7B-7D55-4C3A-A3E3-D2393EE3655C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951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pt-BR" sz="6000" dirty="0" smtClean="0"/>
              <a:t>Comercialização Tecnológica</a:t>
            </a:r>
            <a:endParaRPr lang="pt-BR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438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	Parcerias </a:t>
            </a:r>
            <a:r>
              <a:rPr lang="pt-BR" b="1" dirty="0"/>
              <a:t>e acordos cooperação </a:t>
            </a:r>
          </a:p>
          <a:p>
            <a:pPr marL="0" indent="0">
              <a:buNone/>
            </a:pPr>
            <a:r>
              <a:rPr lang="pt-BR" dirty="0" smtClean="0"/>
              <a:t>	(</a:t>
            </a:r>
            <a:r>
              <a:rPr lang="pt-BR" dirty="0"/>
              <a:t>modelo open innovation): 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O que deve se ceder, comprar ou </a:t>
            </a:r>
            <a:r>
              <a:rPr lang="pt-BR" dirty="0" smtClean="0"/>
              <a:t>fazer parcerias;</a:t>
            </a:r>
            <a:endParaRPr lang="pt-BR" dirty="0"/>
          </a:p>
          <a:p>
            <a:r>
              <a:rPr lang="pt-BR" dirty="0"/>
              <a:t>O que licenciar</a:t>
            </a:r>
            <a:r>
              <a:rPr lang="pt-BR" dirty="0" smtClean="0"/>
              <a:t>;</a:t>
            </a:r>
            <a:endParaRPr lang="pt-BR" dirty="0"/>
          </a:p>
          <a:p>
            <a:r>
              <a:rPr lang="pt-BR" dirty="0"/>
              <a:t>O que manter </a:t>
            </a:r>
            <a:r>
              <a:rPr lang="pt-BR" dirty="0" smtClean="0"/>
              <a:t>como </a:t>
            </a:r>
            <a:r>
              <a:rPr lang="pt-BR" dirty="0"/>
              <a:t>segredo de negócio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1346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t-BR" dirty="0"/>
              <a:t>Brasil </a:t>
            </a:r>
            <a:r>
              <a:rPr lang="pt-BR" dirty="0" smtClean="0"/>
              <a:t>importou </a:t>
            </a:r>
            <a:r>
              <a:rPr lang="pt-BR" dirty="0"/>
              <a:t>20 bilhões de dólares em bens </a:t>
            </a:r>
            <a:r>
              <a:rPr lang="pt-BR" dirty="0" smtClean="0"/>
              <a:t>tecnológicos em 2009.</a:t>
            </a:r>
          </a:p>
          <a:p>
            <a:endParaRPr lang="pt-BR" dirty="0" smtClean="0"/>
          </a:p>
          <a:p>
            <a:r>
              <a:rPr lang="pt-BR" dirty="0" smtClean="0"/>
              <a:t>Pirateiem meus livros pede Paulo Coelho</a:t>
            </a:r>
          </a:p>
        </p:txBody>
      </p:sp>
    </p:spTree>
    <p:extLst>
      <p:ext uri="{BB962C8B-B14F-4D97-AF65-F5344CB8AC3E}">
        <p14:creationId xmlns:p14="http://schemas.microsoft.com/office/powerpoint/2010/main" val="2325021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Pirataria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6805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	Definição:</a:t>
            </a:r>
          </a:p>
          <a:p>
            <a:pPr lvl="0"/>
            <a:r>
              <a:rPr lang="pt-BR" dirty="0">
                <a:solidFill>
                  <a:prstClr val="black"/>
                </a:solidFill>
              </a:rPr>
              <a:t>A </a:t>
            </a:r>
            <a:r>
              <a:rPr lang="pt-BR" b="1" dirty="0">
                <a:solidFill>
                  <a:prstClr val="black"/>
                </a:solidFill>
              </a:rPr>
              <a:t>Pirataria Moderna </a:t>
            </a:r>
            <a:r>
              <a:rPr lang="pt-BR" dirty="0">
                <a:solidFill>
                  <a:prstClr val="black"/>
                </a:solidFill>
              </a:rPr>
              <a:t>se realiza quando ocorre cópia, venda ou distribuição de material sem o pagamento dos direitos autorais, de marca e ainda de propriedade intelectual e de indústria.</a:t>
            </a:r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60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Pirataria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6805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	Receptação:</a:t>
            </a:r>
            <a:endParaRPr lang="pt-BR" dirty="0"/>
          </a:p>
          <a:p>
            <a:r>
              <a:rPr lang="pt-BR" dirty="0"/>
              <a:t> Art. 180 - Adquirir, receber, transportar, conduzir ou ocultar, em proveito próprio ou alheio, coisa que sabe ser produto de crime, ou influir para que terceiro, de boa-fé, a adquira, receba ou oculte: </a:t>
            </a:r>
          </a:p>
          <a:p>
            <a:r>
              <a:rPr lang="pt-BR" dirty="0"/>
              <a:t>Pena - reclusão, de um a quatro anos, e multa.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326734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Pirataria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680520"/>
          </a:xfrm>
        </p:spPr>
        <p:txBody>
          <a:bodyPr anchor="t">
            <a:normAutofit/>
          </a:bodyPr>
          <a:lstStyle/>
          <a:p>
            <a:r>
              <a:rPr lang="pt-BR" b="1" dirty="0" smtClean="0"/>
              <a:t>Pirataria e Novidades Tecnológicas</a:t>
            </a:r>
          </a:p>
          <a:p>
            <a:r>
              <a:rPr lang="pt-BR" b="1" dirty="0" smtClean="0"/>
              <a:t>Forte nas principais mídias de reprodução</a:t>
            </a:r>
          </a:p>
          <a:p>
            <a:r>
              <a:rPr lang="pt-BR" b="1" dirty="0" smtClean="0"/>
              <a:t>Novo conceito de compartilhamento de arquivos</a:t>
            </a:r>
          </a:p>
          <a:p>
            <a:r>
              <a:rPr lang="pt-BR" b="1" dirty="0"/>
              <a:t>A tecnologia impulsiona a pirataria, porém também oferece possibilidades para amenizá-la</a:t>
            </a:r>
            <a:r>
              <a:rPr lang="pt-BR" b="1" dirty="0" smtClean="0"/>
              <a:t>.</a:t>
            </a:r>
          </a:p>
          <a:p>
            <a:r>
              <a:rPr lang="pt-BR" b="1" dirty="0" smtClean="0"/>
              <a:t>Contrabando</a:t>
            </a:r>
          </a:p>
          <a:p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120585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t-BR" dirty="0" smtClean="0"/>
              <a:t>Empresas criam o Green </a:t>
            </a:r>
            <a:r>
              <a:rPr lang="pt-BR" dirty="0" err="1" smtClean="0"/>
              <a:t>Xchange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Fiat </a:t>
            </a:r>
            <a:r>
              <a:rPr lang="pt-BR" dirty="0"/>
              <a:t>Mio, o primeiro carro feito em </a:t>
            </a:r>
            <a:r>
              <a:rPr lang="pt-BR" dirty="0" err="1"/>
              <a:t>Creative</a:t>
            </a:r>
            <a:r>
              <a:rPr lang="pt-BR" dirty="0"/>
              <a:t> </a:t>
            </a:r>
            <a:r>
              <a:rPr lang="pt-BR" dirty="0" err="1"/>
              <a:t>Commons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9382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Equipe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t-BR" dirty="0" smtClean="0"/>
              <a:t>Christian Lima</a:t>
            </a:r>
          </a:p>
          <a:p>
            <a:r>
              <a:rPr lang="pt-BR" dirty="0" smtClean="0"/>
              <a:t>Leonardo Santos</a:t>
            </a:r>
          </a:p>
          <a:p>
            <a:r>
              <a:rPr lang="pt-BR" dirty="0" smtClean="0"/>
              <a:t>Paulo Roberto</a:t>
            </a:r>
          </a:p>
          <a:p>
            <a:r>
              <a:rPr lang="pt-BR" dirty="0" smtClean="0"/>
              <a:t>Rafael Galluzzi</a:t>
            </a:r>
          </a:p>
          <a:p>
            <a:r>
              <a:rPr lang="pt-BR" dirty="0" smtClean="0"/>
              <a:t>Thomás Aragutti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297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comercialização tecnológica é um processo muito complicado, ela deriva de anos de Pesquisa e Desenvolvimento para entrar no mercado e pode ser afetada diretamente pela pirataria.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980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1"/>
            <a:r>
              <a:rPr lang="pt-BR" dirty="0">
                <a:solidFill>
                  <a:prstClr val="black"/>
                </a:solidFill>
              </a:rPr>
              <a:t>Comercialização de tecnologia é tema de palestra no INPI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352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b="1" dirty="0" smtClean="0"/>
              <a:t>Conceito </a:t>
            </a:r>
            <a:r>
              <a:rPr lang="pt-BR" b="1" dirty="0"/>
              <a:t>de tecnologia </a:t>
            </a:r>
            <a:endParaRPr lang="pt-BR" b="1" dirty="0" smtClean="0"/>
          </a:p>
          <a:p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	“</a:t>
            </a:r>
            <a:r>
              <a:rPr lang="pt-BR" dirty="0"/>
              <a:t>Conjunto ordenado de conhecimentos </a:t>
            </a:r>
            <a:r>
              <a:rPr lang="pt-BR" dirty="0" smtClean="0"/>
              <a:t>empregados </a:t>
            </a:r>
            <a:r>
              <a:rPr lang="pt-BR" dirty="0"/>
              <a:t>na produção e comercialização </a:t>
            </a:r>
            <a:r>
              <a:rPr lang="pt-BR" dirty="0" smtClean="0"/>
              <a:t>de </a:t>
            </a:r>
            <a:r>
              <a:rPr lang="pt-BR" dirty="0"/>
              <a:t>bens e serviços e que está integrada por </a:t>
            </a:r>
            <a:r>
              <a:rPr lang="pt-BR" dirty="0" smtClean="0"/>
              <a:t>conhecimentos </a:t>
            </a:r>
            <a:r>
              <a:rPr lang="pt-BR" dirty="0"/>
              <a:t>científicos, provenientes das </a:t>
            </a:r>
            <a:r>
              <a:rPr lang="pt-BR" dirty="0" smtClean="0"/>
              <a:t>ciências </a:t>
            </a:r>
            <a:r>
              <a:rPr lang="pt-BR" dirty="0"/>
              <a:t>naturais, sociais </a:t>
            </a:r>
            <a:r>
              <a:rPr lang="pt-BR" dirty="0" smtClean="0"/>
              <a:t>etc.” JORGE </a:t>
            </a:r>
            <a:r>
              <a:rPr lang="pt-BR" dirty="0"/>
              <a:t>SABATO (1977)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93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b="1" dirty="0" smtClean="0"/>
              <a:t>Meios </a:t>
            </a:r>
            <a:r>
              <a:rPr lang="pt-BR" b="1" dirty="0"/>
              <a:t>de acesso à Tecnologia </a:t>
            </a:r>
          </a:p>
          <a:p>
            <a:pPr algn="just"/>
            <a:r>
              <a:rPr lang="pt-BR" dirty="0"/>
              <a:t> Pesquisa e Desenvolvimento (</a:t>
            </a:r>
            <a:r>
              <a:rPr lang="pt-BR" dirty="0" smtClean="0"/>
              <a:t>P&amp;D);</a:t>
            </a:r>
            <a:endParaRPr lang="pt-BR" dirty="0"/>
          </a:p>
          <a:p>
            <a:pPr algn="just"/>
            <a:r>
              <a:rPr lang="pt-BR" dirty="0" smtClean="0"/>
              <a:t> Bens </a:t>
            </a:r>
            <a:r>
              <a:rPr lang="pt-BR" dirty="0"/>
              <a:t>de </a:t>
            </a:r>
            <a:r>
              <a:rPr lang="pt-BR" dirty="0" smtClean="0"/>
              <a:t>capital;</a:t>
            </a:r>
          </a:p>
          <a:p>
            <a:pPr algn="just"/>
            <a:r>
              <a:rPr lang="pt-BR" dirty="0" smtClean="0"/>
              <a:t> Contratos de tecnologia.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0382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/>
              <a:t>	</a:t>
            </a:r>
            <a:r>
              <a:rPr lang="pt-BR" b="1" dirty="0" smtClean="0"/>
              <a:t>Meios </a:t>
            </a:r>
            <a:r>
              <a:rPr lang="pt-BR" b="1" dirty="0"/>
              <a:t>de acesso à Tecnologia </a:t>
            </a:r>
            <a:endParaRPr lang="pt-BR" b="1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 </a:t>
            </a:r>
            <a:r>
              <a:rPr lang="pt-BR" u="sng" dirty="0" smtClean="0"/>
              <a:t>Contratos de tecnologia</a:t>
            </a:r>
            <a:r>
              <a:rPr lang="pt-BR" dirty="0" smtClean="0"/>
              <a:t>: 	”</a:t>
            </a:r>
            <a:r>
              <a:rPr lang="pt-BR" dirty="0"/>
              <a:t>Processo através do qual um conjunto de </a:t>
            </a:r>
            <a:r>
              <a:rPr lang="pt-BR" dirty="0" smtClean="0"/>
              <a:t>conhecimentos</a:t>
            </a:r>
            <a:r>
              <a:rPr lang="pt-BR" dirty="0"/>
              <a:t>, habilidades e procedimentos </a:t>
            </a:r>
            <a:r>
              <a:rPr lang="pt-BR" dirty="0" smtClean="0"/>
              <a:t>aplicáveis </a:t>
            </a:r>
            <a:r>
              <a:rPr lang="pt-BR" dirty="0"/>
              <a:t>aos problemas da produção são </a:t>
            </a:r>
            <a:r>
              <a:rPr lang="pt-BR" dirty="0" smtClean="0"/>
              <a:t>transferidos</a:t>
            </a:r>
            <a:r>
              <a:rPr lang="pt-BR" dirty="0"/>
              <a:t>, por </a:t>
            </a:r>
            <a:r>
              <a:rPr lang="pt-BR" i="1" dirty="0"/>
              <a:t>transação de caráter econômico</a:t>
            </a:r>
            <a:r>
              <a:rPr lang="pt-BR" dirty="0"/>
              <a:t>, de </a:t>
            </a:r>
            <a:r>
              <a:rPr lang="pt-BR" dirty="0" smtClean="0"/>
              <a:t>uma </a:t>
            </a:r>
            <a:r>
              <a:rPr lang="pt-BR" dirty="0"/>
              <a:t>organização a outra, ampliando a capacidade de </a:t>
            </a:r>
            <a:r>
              <a:rPr lang="pt-BR" dirty="0" smtClean="0"/>
              <a:t>inovação </a:t>
            </a:r>
            <a:r>
              <a:rPr lang="pt-BR" dirty="0"/>
              <a:t>da organização </a:t>
            </a:r>
            <a:r>
              <a:rPr lang="pt-BR" dirty="0" smtClean="0"/>
              <a:t>receptora.”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3543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 smtClean="0"/>
              <a:t>	A </a:t>
            </a:r>
            <a:r>
              <a:rPr lang="pt-BR" b="1" dirty="0"/>
              <a:t>ação do INPI</a:t>
            </a:r>
            <a:r>
              <a:rPr lang="pt-BR" b="1" dirty="0" smtClean="0"/>
              <a:t>:</a:t>
            </a:r>
          </a:p>
          <a:p>
            <a:pPr marL="0" indent="0">
              <a:buNone/>
            </a:pPr>
            <a:r>
              <a:rPr lang="pt-BR" dirty="0" smtClean="0"/>
              <a:t>	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smtClean="0"/>
              <a:t>“Utilizar </a:t>
            </a:r>
            <a:r>
              <a:rPr lang="pt-BR" dirty="0"/>
              <a:t>o sistema de propriedade industrial não </a:t>
            </a:r>
            <a:r>
              <a:rPr lang="pt-BR" dirty="0" smtClean="0"/>
              <a:t>somente em </a:t>
            </a:r>
            <a:r>
              <a:rPr lang="pt-BR" dirty="0"/>
              <a:t>sua função de proteção intelectual (....) mas </a:t>
            </a:r>
            <a:r>
              <a:rPr lang="pt-BR" dirty="0" smtClean="0"/>
              <a:t>como instrumento </a:t>
            </a:r>
            <a:r>
              <a:rPr lang="pt-BR" dirty="0"/>
              <a:t>de capacitação e competitividade, </a:t>
            </a:r>
            <a:r>
              <a:rPr lang="pt-BR" dirty="0" smtClean="0"/>
              <a:t>condições fundamentais </a:t>
            </a:r>
            <a:r>
              <a:rPr lang="pt-BR" dirty="0"/>
              <a:t>para alavancar o </a:t>
            </a:r>
            <a:r>
              <a:rPr lang="pt-BR" dirty="0" smtClean="0"/>
              <a:t>desenvolvimento tecnológico </a:t>
            </a:r>
            <a:r>
              <a:rPr lang="pt-BR" dirty="0"/>
              <a:t>e econômico do país”</a:t>
            </a:r>
          </a:p>
        </p:txBody>
      </p:sp>
    </p:spTree>
    <p:extLst>
      <p:ext uri="{BB962C8B-B14F-4D97-AF65-F5344CB8AC3E}">
        <p14:creationId xmlns:p14="http://schemas.microsoft.com/office/powerpoint/2010/main" val="2043409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 de Tecnologia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6805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/>
              <a:t>	</a:t>
            </a:r>
            <a:r>
              <a:rPr lang="pt-BR" b="1" dirty="0" smtClean="0"/>
              <a:t>Serviços </a:t>
            </a:r>
            <a:r>
              <a:rPr lang="pt-BR" b="1" dirty="0"/>
              <a:t>de apoio </a:t>
            </a:r>
            <a:r>
              <a:rPr lang="pt-BR" b="1" dirty="0" smtClean="0"/>
              <a:t>da DIRTEC/CGTEC</a:t>
            </a:r>
            <a:endParaRPr lang="pt-BR" b="1" dirty="0"/>
          </a:p>
          <a:p>
            <a:pPr marL="0" indent="0">
              <a:buNone/>
            </a:pPr>
            <a:r>
              <a:rPr lang="pt-BR" dirty="0" smtClean="0"/>
              <a:t>	(Ato </a:t>
            </a:r>
            <a:r>
              <a:rPr lang="pt-BR" dirty="0"/>
              <a:t>Normativo nº 135 de 15/04/97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	“</a:t>
            </a:r>
            <a:r>
              <a:rPr lang="pt-BR" dirty="0"/>
              <a:t>A Diretoria de Transferência </a:t>
            </a:r>
            <a:r>
              <a:rPr lang="pt-BR" dirty="0" smtClean="0"/>
              <a:t>de Tecnologia </a:t>
            </a:r>
            <a:r>
              <a:rPr lang="pt-BR" dirty="0"/>
              <a:t>prestará o serviço de apoio </a:t>
            </a:r>
            <a:r>
              <a:rPr lang="pt-BR" dirty="0" smtClean="0"/>
              <a:t>à aquisição </a:t>
            </a:r>
            <a:r>
              <a:rPr lang="pt-BR" dirty="0"/>
              <a:t>de tecnologia, com objetivo </a:t>
            </a:r>
            <a:r>
              <a:rPr lang="pt-BR" dirty="0" smtClean="0"/>
              <a:t>de assessorar </a:t>
            </a:r>
            <a:r>
              <a:rPr lang="pt-BR" dirty="0"/>
              <a:t>as empresas </a:t>
            </a:r>
            <a:r>
              <a:rPr lang="pt-BR" dirty="0" smtClean="0"/>
              <a:t>brasileiras interessadas </a:t>
            </a:r>
            <a:r>
              <a:rPr lang="pt-BR" dirty="0"/>
              <a:t>em adquirir tecnologia ou </a:t>
            </a:r>
            <a:r>
              <a:rPr lang="pt-BR" dirty="0" smtClean="0"/>
              <a:t>obter licenciamento</a:t>
            </a:r>
            <a:r>
              <a:rPr lang="pt-BR" dirty="0"/>
              <a:t>, no Brasil e/ou no </a:t>
            </a:r>
            <a:r>
              <a:rPr lang="pt-BR" dirty="0" smtClean="0"/>
              <a:t>exterior.”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803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137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Tema do Office</vt:lpstr>
      <vt:lpstr>Comercialização Tecnológica</vt:lpstr>
      <vt:lpstr>Equipe</vt:lpstr>
      <vt:lpstr>Introdução</vt:lpstr>
      <vt:lpstr>Comercialização de Tecnologia</vt:lpstr>
      <vt:lpstr>Comercialização de Tecnologia</vt:lpstr>
      <vt:lpstr>Comercialização de Tecnologia</vt:lpstr>
      <vt:lpstr>Comercialização de Tecnologia</vt:lpstr>
      <vt:lpstr>Comercialização de Tecnologia</vt:lpstr>
      <vt:lpstr>Comercialização de Tecnologia</vt:lpstr>
      <vt:lpstr>Comercialização de Tecnologia</vt:lpstr>
      <vt:lpstr>Comercialização de Tecnologia</vt:lpstr>
      <vt:lpstr>Pirataria</vt:lpstr>
      <vt:lpstr>Pirataria</vt:lpstr>
      <vt:lpstr>Pirataria</vt:lpstr>
      <vt:lpstr>Comercialização de Tecnologia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Comercialização de Tecnologia</dc:title>
  <dc:creator>Powll</dc:creator>
  <cp:lastModifiedBy>Rafael</cp:lastModifiedBy>
  <cp:revision>35</cp:revision>
  <dcterms:created xsi:type="dcterms:W3CDTF">2011-05-29T19:34:53Z</dcterms:created>
  <dcterms:modified xsi:type="dcterms:W3CDTF">2011-06-08T19:24:52Z</dcterms:modified>
</cp:coreProperties>
</file>